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Default Extension="jpeg" ContentType="image/jpeg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2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9" r:id="rId4"/>
    <p:sldId id="260" r:id="rId5"/>
    <p:sldId id="261" r:id="rId6"/>
    <p:sldId id="302" r:id="rId7"/>
    <p:sldId id="299" r:id="rId8"/>
    <p:sldId id="303" r:id="rId9"/>
    <p:sldId id="263" r:id="rId10"/>
    <p:sldId id="279" r:id="rId11"/>
    <p:sldId id="300" r:id="rId12"/>
    <p:sldId id="265" r:id="rId13"/>
    <p:sldId id="307" r:id="rId14"/>
    <p:sldId id="264" r:id="rId15"/>
    <p:sldId id="292" r:id="rId16"/>
    <p:sldId id="290" r:id="rId17"/>
    <p:sldId id="291" r:id="rId18"/>
    <p:sldId id="294" r:id="rId19"/>
    <p:sldId id="308" r:id="rId20"/>
    <p:sldId id="310" r:id="rId21"/>
    <p:sldId id="309" r:id="rId22"/>
    <p:sldId id="293" r:id="rId23"/>
    <p:sldId id="267" r:id="rId24"/>
    <p:sldId id="268" r:id="rId25"/>
    <p:sldId id="304" r:id="rId26"/>
    <p:sldId id="269" r:id="rId27"/>
    <p:sldId id="295" r:id="rId28"/>
    <p:sldId id="296" r:id="rId29"/>
    <p:sldId id="272" r:id="rId30"/>
    <p:sldId id="274" r:id="rId31"/>
    <p:sldId id="297" r:id="rId32"/>
    <p:sldId id="305" r:id="rId33"/>
    <p:sldId id="275" r:id="rId34"/>
    <p:sldId id="301" r:id="rId35"/>
    <p:sldId id="298" r:id="rId36"/>
    <p:sldId id="277" r:id="rId37"/>
    <p:sldId id="306" r:id="rId38"/>
    <p:sldId id="289" r:id="rId39"/>
  </p:sldIdLst>
  <p:sldSz cx="9144000" cy="6858000" type="screen4x3"/>
  <p:notesSz cx="6858000" cy="8686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00"/>
    <a:srgbClr val="003300"/>
    <a:srgbClr val="FFFFCC"/>
    <a:srgbClr val="FFFF99"/>
    <a:srgbClr val="FF6600"/>
    <a:srgbClr val="FF00FF"/>
    <a:srgbClr val="66FF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92" y="-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9.xml"/><Relationship Id="rId4" Type="http://schemas.openxmlformats.org/officeDocument/2006/relationships/slide" Target="slides/slide30.xml"/><Relationship Id="rId5" Type="http://schemas.openxmlformats.org/officeDocument/2006/relationships/slide" Target="slides/slide33.xml"/><Relationship Id="rId1" Type="http://schemas.openxmlformats.org/officeDocument/2006/relationships/slide" Target="slides/slide3.xml"/><Relationship Id="rId2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2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2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29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2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29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-112" charset="0"/>
              </a:defRPr>
            </a:lvl1pPr>
          </a:lstStyle>
          <a:p>
            <a:fld id="{646718EB-CC99-4AF9-8824-B5BE3F4C0C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2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2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95400" y="685800"/>
            <a:ext cx="4267200" cy="3200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14800"/>
            <a:ext cx="5029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29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2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29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-112" charset="0"/>
              </a:defRPr>
            </a:lvl1pPr>
          </a:lstStyle>
          <a:p>
            <a:fld id="{C4D29D06-027E-4B89-9EC4-1A0DCAB585D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27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27" charset="0"/>
        <a:ea typeface="ＭＳ Ｐゴシック" pitchFamily="2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27" charset="0"/>
        <a:ea typeface="ＭＳ Ｐゴシック" pitchFamily="2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27" charset="0"/>
        <a:ea typeface="ＭＳ Ｐゴシック" pitchFamily="2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27" charset="0"/>
        <a:ea typeface="ＭＳ Ｐゴシック" pitchFamily="2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0">
                <a:latin typeface="Times New Roman" pitchFamily="2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="0">
                <a:latin typeface="Times New Roman" pitchFamily="2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  <p:sldLayoutId id="2147483682" r:id="rId12"/>
    <p:sldLayoutId id="214748368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3300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3300"/>
          </a:solidFill>
          <a:latin typeface="Arial" pitchFamily="27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3300"/>
          </a:solidFill>
          <a:latin typeface="Arial" pitchFamily="27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3300"/>
          </a:solidFill>
          <a:latin typeface="Arial" pitchFamily="27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3300"/>
          </a:solidFill>
          <a:latin typeface="Arial" pitchFamily="27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3300"/>
          </a:solidFill>
          <a:latin typeface="Arial" pitchFamily="27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3300"/>
          </a:solidFill>
          <a:latin typeface="Arial" pitchFamily="27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3300"/>
          </a:solidFill>
          <a:latin typeface="Arial" pitchFamily="27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3300"/>
          </a:solidFill>
          <a:latin typeface="Arial" pitchFamily="2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Char char="•"/>
        <a:defRPr kumimoji="1" sz="3200">
          <a:solidFill>
            <a:srgbClr val="003300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Char char="•"/>
        <a:defRPr kumimoji="1" sz="2800">
          <a:solidFill>
            <a:srgbClr val="003300"/>
          </a:solidFill>
          <a:latin typeface="+mn-lt"/>
          <a:ea typeface="ＭＳ Ｐゴシック" pitchFamily="2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Char char="•"/>
        <a:defRPr kumimoji="1" sz="2800">
          <a:solidFill>
            <a:srgbClr val="003300"/>
          </a:solidFill>
          <a:latin typeface="+mn-lt"/>
          <a:ea typeface="ＭＳ Ｐゴシック" pitchFamily="2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Char char="•"/>
        <a:defRPr kumimoji="1" sz="2800">
          <a:solidFill>
            <a:srgbClr val="003300"/>
          </a:solidFill>
          <a:latin typeface="+mn-lt"/>
          <a:ea typeface="ＭＳ Ｐゴシック" pitchFamily="2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Char char="•"/>
        <a:defRPr kumimoji="1" sz="2800">
          <a:solidFill>
            <a:srgbClr val="003300"/>
          </a:solidFill>
          <a:latin typeface="+mn-lt"/>
          <a:ea typeface="ＭＳ Ｐゴシック" pitchFamily="2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Char char="•"/>
        <a:defRPr kumimoji="1" sz="2800">
          <a:solidFill>
            <a:srgbClr val="003300"/>
          </a:solidFill>
          <a:latin typeface="+mn-lt"/>
          <a:ea typeface="ＭＳ Ｐゴシック" pitchFamily="2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Char char="•"/>
        <a:defRPr kumimoji="1" sz="2800">
          <a:solidFill>
            <a:srgbClr val="003300"/>
          </a:solidFill>
          <a:latin typeface="+mn-lt"/>
          <a:ea typeface="ＭＳ Ｐゴシック" pitchFamily="2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Char char="•"/>
        <a:defRPr kumimoji="1" sz="2800">
          <a:solidFill>
            <a:srgbClr val="003300"/>
          </a:solidFill>
          <a:latin typeface="+mn-lt"/>
          <a:ea typeface="ＭＳ Ｐゴシック" pitchFamily="2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Char char="•"/>
        <a:defRPr kumimoji="1" sz="2800">
          <a:solidFill>
            <a:srgbClr val="003300"/>
          </a:solidFill>
          <a:latin typeface="+mn-lt"/>
          <a:ea typeface="ＭＳ Ｐゴシック" pitchFamily="2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Grp="1" noChangeArrowheads="1"/>
          </p:cNvSpPr>
          <p:nvPr>
            <p:ph type="ctrTitle" idx="4294967295"/>
          </p:nvPr>
        </p:nvSpPr>
        <p:spPr>
          <a:xfrm>
            <a:off x="-1371600" y="1295400"/>
            <a:ext cx="7772400" cy="1143000"/>
          </a:xfrm>
        </p:spPr>
        <p:txBody>
          <a:bodyPr/>
          <a:lstStyle/>
          <a:p>
            <a:r>
              <a:rPr lang="en-US" sz="4400" b="1" smtClean="0">
                <a:solidFill>
                  <a:srgbClr val="FFFFCC"/>
                </a:solidFill>
              </a:rPr>
              <a:t>Chapter 1</a:t>
            </a:r>
          </a:p>
        </p:txBody>
      </p:sp>
      <p:sp>
        <p:nvSpPr>
          <p:cNvPr id="17411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0" y="3352800"/>
            <a:ext cx="4267200" cy="8382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CC"/>
                </a:solidFill>
              </a:rPr>
              <a:t>The Concept of Sports Injury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477000" cy="9144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Chronic Injuries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800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3100" b="1" dirty="0" smtClean="0">
                <a:solidFill>
                  <a:srgbClr val="FF0000"/>
                </a:solidFill>
              </a:rPr>
              <a:t>Chronic Injury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smtClean="0">
                <a:solidFill>
                  <a:srgbClr val="000000"/>
                </a:solidFill>
                <a:cs typeface="Arial" charset="0"/>
              </a:rPr>
              <a:t>–</a:t>
            </a:r>
            <a:r>
              <a:rPr lang="en-US" sz="3100" dirty="0" smtClean="0">
                <a:solidFill>
                  <a:srgbClr val="000000"/>
                </a:solidFill>
              </a:rPr>
              <a:t> “characterized by a slow, insidious onset, implying a gradual development of structural damage” (AAFP, 1992) </a:t>
            </a:r>
          </a:p>
          <a:p>
            <a:pPr lvl="2">
              <a:lnSpc>
                <a:spcPct val="80000"/>
              </a:lnSpc>
            </a:pPr>
            <a:r>
              <a:rPr lang="en-US" sz="3100" dirty="0" smtClean="0">
                <a:solidFill>
                  <a:srgbClr val="000000"/>
                </a:solidFill>
                <a:ea typeface="ＭＳ Ｐゴシック" pitchFamily="-112" charset="-128"/>
              </a:rPr>
              <a:t>Chronic injuries develop over time and are often associated with repetitive, cyclic activities.</a:t>
            </a:r>
          </a:p>
          <a:p>
            <a:pPr lvl="2">
              <a:lnSpc>
                <a:spcPct val="80000"/>
              </a:lnSpc>
            </a:pPr>
            <a:r>
              <a:rPr lang="en-US" sz="3100" dirty="0" smtClean="0">
                <a:solidFill>
                  <a:srgbClr val="000000"/>
                </a:solidFill>
                <a:ea typeface="ＭＳ Ｐゴシック" pitchFamily="-112" charset="-128"/>
              </a:rPr>
              <a:t>These injuries are commonly called </a:t>
            </a:r>
            <a:r>
              <a:rPr lang="en-US" sz="3100" b="1" dirty="0" smtClean="0">
                <a:solidFill>
                  <a:srgbClr val="000000"/>
                </a:solidFill>
                <a:ea typeface="ＭＳ Ｐゴシック" pitchFamily="-112" charset="-128"/>
              </a:rPr>
              <a:t>overuse injuries</a:t>
            </a:r>
            <a:r>
              <a:rPr lang="en-US" sz="3100" dirty="0" smtClean="0">
                <a:solidFill>
                  <a:srgbClr val="000000"/>
                </a:solidFill>
                <a:ea typeface="ＭＳ Ｐゴシック" pitchFamily="-112" charset="-128"/>
              </a:rPr>
              <a:t>. Often result from </a:t>
            </a:r>
            <a:r>
              <a:rPr lang="en-US" sz="3100" b="1" dirty="0" smtClean="0">
                <a:solidFill>
                  <a:srgbClr val="000000"/>
                </a:solidFill>
                <a:ea typeface="ＭＳ Ｐゴシック" pitchFamily="-112" charset="-128"/>
              </a:rPr>
              <a:t>eccentric contractions.</a:t>
            </a:r>
            <a:endParaRPr lang="en-US" sz="3100" dirty="0" smtClean="0">
              <a:solidFill>
                <a:srgbClr val="000000"/>
              </a:solidFill>
              <a:ea typeface="ＭＳ Ｐゴシック" pitchFamily="-112" charset="-128"/>
            </a:endParaRPr>
          </a:p>
          <a:p>
            <a:pPr lvl="2">
              <a:lnSpc>
                <a:spcPct val="80000"/>
              </a:lnSpc>
            </a:pPr>
            <a:r>
              <a:rPr lang="en-US" sz="3100" dirty="0" smtClean="0">
                <a:solidFill>
                  <a:srgbClr val="000000"/>
                </a:solidFill>
                <a:ea typeface="ＭＳ Ｐゴシック" pitchFamily="-112" charset="-128"/>
              </a:rPr>
              <a:t> Common sites include the Achilles tendon, patellar tendon, and the rotator cuff tendons.</a:t>
            </a:r>
          </a:p>
          <a:p>
            <a:pPr>
              <a:lnSpc>
                <a:spcPct val="80000"/>
              </a:lnSpc>
            </a:pPr>
            <a:endParaRPr lang="en-US" sz="31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Overuse Injuries</a:t>
            </a:r>
            <a:endParaRPr lang="en-US" sz="4000" b="1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3276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Overuse injuries may be caused by: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i="1" dirty="0" smtClean="0">
                <a:solidFill>
                  <a:srgbClr val="000000"/>
                </a:solidFill>
              </a:rPr>
              <a:t>Intrinsic Factors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–</a:t>
            </a:r>
            <a:r>
              <a:rPr lang="en-US" dirty="0" smtClean="0">
                <a:solidFill>
                  <a:srgbClr val="000000"/>
                </a:solidFill>
              </a:rPr>
              <a:t> immature cartilage, lack of flexibility, lack of proper conditioning, psychological factors.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i="1" dirty="0" smtClean="0">
                <a:solidFill>
                  <a:srgbClr val="000000"/>
                </a:solidFill>
              </a:rPr>
              <a:t>Extrinsic Factors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–</a:t>
            </a:r>
            <a:r>
              <a:rPr lang="en-US" dirty="0" smtClean="0">
                <a:solidFill>
                  <a:srgbClr val="000000"/>
                </a:solidFill>
              </a:rPr>
              <a:t> excessive training, lack of adequate recovery, incorrect technique, playing on uneven or hard surfaces, incorrect equipment (i.e., shoes or rackets)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906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Catastrophic Injury</a:t>
            </a:r>
            <a:br>
              <a:rPr lang="en-US" sz="4000" b="1" dirty="0" smtClean="0">
                <a:solidFill>
                  <a:srgbClr val="000000"/>
                </a:solidFill>
              </a:rPr>
            </a:br>
            <a:r>
              <a:rPr lang="en-US" sz="4000" dirty="0" smtClean="0">
                <a:solidFill>
                  <a:srgbClr val="000000"/>
                </a:solidFill>
              </a:rPr>
              <a:t>[Mueller and Cantu (2009)]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marL="342900" lvl="1" indent="-342900"/>
            <a:r>
              <a:rPr lang="en-US" sz="3300" dirty="0" smtClean="0"/>
              <a:t>“any severe injury incurred during participation in a school/college sponsored sport”</a:t>
            </a:r>
          </a:p>
          <a:p>
            <a:r>
              <a:rPr lang="en-US" sz="3300" dirty="0" smtClean="0"/>
              <a:t>Often involve damage to the brain and/or spinal cord.</a:t>
            </a:r>
          </a:p>
          <a:p>
            <a:r>
              <a:rPr lang="en-US" sz="3300" dirty="0" smtClean="0"/>
              <a:t>Potentially life threatening or permanent. </a:t>
            </a:r>
          </a:p>
          <a:p>
            <a:pPr lvl="1"/>
            <a:r>
              <a:rPr lang="en-US" sz="3300" dirty="0" smtClean="0"/>
              <a:t>Direct result of participation – neck fracture</a:t>
            </a:r>
          </a:p>
          <a:p>
            <a:pPr lvl="1"/>
            <a:r>
              <a:rPr lang="en-US" sz="3300" dirty="0" smtClean="0"/>
              <a:t>Indirect result – systemic heatstroke</a:t>
            </a:r>
          </a:p>
          <a:p>
            <a:pPr lvl="1"/>
            <a:endParaRPr lang="en-US" sz="3300" dirty="0" smtClean="0">
              <a:ea typeface="ＭＳ Ｐゴシック" pitchFamily="-112" charset="-128"/>
            </a:endParaRPr>
          </a:p>
          <a:p>
            <a:pPr lvl="1"/>
            <a:endParaRPr lang="en-US" sz="3300" dirty="0" smtClean="0">
              <a:ea typeface="ＭＳ Ｐゴシック" pitchFamily="-112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 sz="4000" b="1" dirty="0" smtClean="0"/>
              <a:t>Catastrophic Injury Trends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75260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b="0" dirty="0" smtClean="0">
                <a:solidFill>
                  <a:srgbClr val="003300"/>
                </a:solidFill>
              </a:rPr>
              <a:t> There have been dramatic reductions in catastrophic injuries in football when compared to data from the late 1960s and early 1970s.</a:t>
            </a:r>
          </a:p>
          <a:p>
            <a:pPr>
              <a:buFont typeface="Arial" pitchFamily="34" charset="0"/>
              <a:buChar char="•"/>
            </a:pPr>
            <a:endParaRPr lang="en-US" sz="3000" b="0" dirty="0" smtClean="0">
              <a:solidFill>
                <a:srgbClr val="0033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000" b="0" dirty="0" smtClean="0">
                <a:solidFill>
                  <a:srgbClr val="003300"/>
                </a:solidFill>
              </a:rPr>
              <a:t>This trend resulted from a combination of rule changes, improved helmet standards, improved medical care of the participants, and better coaching of proper blocking and tackling techniques.</a:t>
            </a:r>
            <a:r>
              <a:rPr kumimoji="1" lang="en-US" sz="3000" b="0" kern="0" dirty="0" smtClean="0">
                <a:solidFill>
                  <a:srgbClr val="003300"/>
                </a:solidFill>
                <a:latin typeface="Arial"/>
              </a:rPr>
              <a:t> NCCSIR, (1982–2011)</a:t>
            </a:r>
            <a:endParaRPr lang="en-US" sz="3000" dirty="0" smtClean="0"/>
          </a:p>
          <a:p>
            <a:pPr>
              <a:buFont typeface="Arial" pitchFamily="34" charset="0"/>
              <a:buChar char="•"/>
            </a:pPr>
            <a:endParaRPr lang="en-US" sz="3000" b="0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Types of Tissues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8153400" cy="1676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000" dirty="0" smtClean="0">
                <a:solidFill>
                  <a:srgbClr val="000000"/>
                </a:solidFill>
              </a:rPr>
              <a:t>Soft Tissues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rgbClr val="000000"/>
                </a:solidFill>
              </a:rPr>
              <a:t>Muscles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rgbClr val="000000"/>
                </a:solidFill>
              </a:rPr>
              <a:t>Fascia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rgbClr val="000000"/>
                </a:solidFill>
              </a:rPr>
              <a:t>Tendons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rgbClr val="000000"/>
                </a:solidFill>
              </a:rPr>
              <a:t>Joint capsules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rgbClr val="000000"/>
                </a:solidFill>
              </a:rPr>
              <a:t>Ligaments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rgbClr val="000000"/>
                </a:solidFill>
              </a:rPr>
              <a:t>Blood vessels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rgbClr val="000000"/>
                </a:solidFill>
              </a:rPr>
              <a:t>Nerves</a:t>
            </a:r>
          </a:p>
        </p:txBody>
      </p:sp>
      <p:sp>
        <p:nvSpPr>
          <p:cNvPr id="29700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1447800"/>
          </a:xfrm>
        </p:spPr>
        <p:txBody>
          <a:bodyPr/>
          <a:lstStyle/>
          <a:p>
            <a:r>
              <a:rPr lang="en-US" sz="3000" dirty="0" smtClean="0"/>
              <a:t>Skeletal Tissue</a:t>
            </a:r>
          </a:p>
          <a:p>
            <a:pPr lvl="1"/>
            <a:r>
              <a:rPr lang="en-US" sz="3000" dirty="0" smtClean="0">
                <a:ea typeface="ＭＳ Ｐゴシック" pitchFamily="-112" charset="-128"/>
              </a:rPr>
              <a:t>Bony structures in the body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0"/>
            <a:ext cx="6629400" cy="5334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Injury Classifications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876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Sprains</a:t>
            </a:r>
            <a:r>
              <a:rPr lang="en-US" sz="2800" dirty="0" smtClean="0">
                <a:solidFill>
                  <a:srgbClr val="000000"/>
                </a:solidFill>
              </a:rPr>
              <a:t> are injuries to ligaments.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First-degree: minor ligament damage, mild pain with little/no </a:t>
            </a:r>
            <a:r>
              <a:rPr lang="en-US" sz="2800" dirty="0" smtClean="0">
                <a:solidFill>
                  <a:srgbClr val="000000"/>
                </a:solidFill>
              </a:rPr>
              <a:t>swelling.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Second-degree: more ligament damage, pain, moderate swelling, and abnormal motion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  <a:r>
              <a:rPr lang="en-US" sz="2800" dirty="0" smtClean="0">
                <a:solidFill>
                  <a:srgbClr val="000000"/>
                </a:solidFill>
              </a:rPr>
              <a:t>Tend to recur. </a:t>
            </a:r>
          </a:p>
          <a:p>
            <a:pPr>
              <a:lnSpc>
                <a:spcPct val="90000"/>
              </a:lnSpc>
            </a:pPr>
            <a:endParaRPr lang="en-US" sz="2800" u="sng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Third-degree: complete tear of ligament(s), pain, swelling, hemorrhage and dysfunction leading to considerable loss of </a:t>
            </a:r>
            <a:r>
              <a:rPr lang="en-US" sz="2800" dirty="0" smtClean="0">
                <a:solidFill>
                  <a:srgbClr val="000000"/>
                </a:solidFill>
              </a:rPr>
              <a:t>stability.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381000"/>
            <a:ext cx="6248400" cy="6858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Injury Classifications</a:t>
            </a:r>
          </a:p>
        </p:txBody>
      </p:sp>
      <p:sp>
        <p:nvSpPr>
          <p:cNvPr id="31747" name="Rectangle 8"/>
          <p:cNvSpPr>
            <a:spLocks noChangeArrowheads="1"/>
          </p:cNvSpPr>
          <p:nvPr/>
        </p:nvSpPr>
        <p:spPr bwMode="auto">
          <a:xfrm>
            <a:off x="0" y="1219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3300"/>
              </a:buClr>
            </a:pPr>
            <a:r>
              <a:rPr kumimoji="1" lang="en-US" sz="2800" b="0" dirty="0">
                <a:solidFill>
                  <a:srgbClr val="FF0000"/>
                </a:solidFill>
              </a:rPr>
              <a:t>Strains</a:t>
            </a:r>
            <a:r>
              <a:rPr kumimoji="1" lang="en-US" sz="2800" b="0" dirty="0">
                <a:solidFill>
                  <a:srgbClr val="000000"/>
                </a:solidFill>
              </a:rPr>
              <a:t> are injuries to tendons, muscles, or </a:t>
            </a:r>
            <a:r>
              <a:rPr kumimoji="1" lang="en-US" sz="2800" b="0" dirty="0" err="1">
                <a:solidFill>
                  <a:srgbClr val="000000"/>
                </a:solidFill>
              </a:rPr>
              <a:t>musculotendinous</a:t>
            </a:r>
            <a:r>
              <a:rPr kumimoji="1" lang="en-US" sz="2800" b="0" dirty="0">
                <a:solidFill>
                  <a:srgbClr val="000000"/>
                </a:solidFill>
              </a:rPr>
              <a:t> junctions.</a:t>
            </a:r>
          </a:p>
          <a:p>
            <a:pPr marL="342900" indent="-342900">
              <a:spcBef>
                <a:spcPct val="20000"/>
              </a:spcBef>
              <a:buClr>
                <a:srgbClr val="003300"/>
              </a:buClr>
              <a:buFont typeface="Arial" charset="0"/>
              <a:buChar char="•"/>
            </a:pPr>
            <a:r>
              <a:rPr kumimoji="1" lang="en-US" sz="2800" b="0" dirty="0" smtClean="0">
                <a:solidFill>
                  <a:srgbClr val="000000"/>
                </a:solidFill>
              </a:rPr>
              <a:t>First-degree: </a:t>
            </a:r>
            <a:r>
              <a:rPr kumimoji="1" lang="en-US" sz="2800" b="0" dirty="0">
                <a:solidFill>
                  <a:srgbClr val="000000"/>
                </a:solidFill>
              </a:rPr>
              <a:t>mild with </a:t>
            </a:r>
            <a:r>
              <a:rPr kumimoji="1" lang="en-US" sz="2800" b="0" dirty="0" smtClean="0">
                <a:solidFill>
                  <a:srgbClr val="000000"/>
                </a:solidFill>
              </a:rPr>
              <a:t>little/no swelling and/or muscle spasm, pain most noticeable with </a:t>
            </a:r>
            <a:r>
              <a:rPr kumimoji="1" lang="en-US" sz="2800" b="0" dirty="0" smtClean="0">
                <a:solidFill>
                  <a:srgbClr val="000000"/>
                </a:solidFill>
              </a:rPr>
              <a:t>use.</a:t>
            </a:r>
          </a:p>
          <a:p>
            <a:pPr marL="342900" indent="-342900">
              <a:spcBef>
                <a:spcPct val="20000"/>
              </a:spcBef>
              <a:buClr>
                <a:srgbClr val="003300"/>
              </a:buClr>
              <a:buFontTx/>
              <a:buChar char="•"/>
            </a:pPr>
            <a:endParaRPr kumimoji="1" lang="en-US" sz="2800" b="0" u="sng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3300"/>
              </a:buClr>
              <a:buFontTx/>
              <a:buChar char="•"/>
            </a:pPr>
            <a:r>
              <a:rPr kumimoji="1" lang="en-US" sz="2800" b="0" dirty="0" smtClean="0">
                <a:solidFill>
                  <a:srgbClr val="000000"/>
                </a:solidFill>
              </a:rPr>
              <a:t>Second-degree: </a:t>
            </a:r>
            <a:r>
              <a:rPr kumimoji="1" lang="en-US" sz="2800" b="0" dirty="0">
                <a:solidFill>
                  <a:srgbClr val="000000"/>
                </a:solidFill>
              </a:rPr>
              <a:t>more extensive soft-tissue damage, pain, and </a:t>
            </a:r>
            <a:r>
              <a:rPr kumimoji="1" lang="en-US" sz="2800" b="0" dirty="0" smtClean="0">
                <a:solidFill>
                  <a:srgbClr val="000000"/>
                </a:solidFill>
              </a:rPr>
              <a:t>moderate function </a:t>
            </a:r>
            <a:r>
              <a:rPr kumimoji="1" lang="en-US" sz="2800" b="0" dirty="0" smtClean="0">
                <a:solidFill>
                  <a:srgbClr val="000000"/>
                </a:solidFill>
              </a:rPr>
              <a:t>loss. </a:t>
            </a:r>
            <a:endParaRPr kumimoji="1" lang="en-US" sz="2800" b="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3300"/>
              </a:buClr>
              <a:buFontTx/>
              <a:buChar char="•"/>
            </a:pPr>
            <a:endParaRPr kumimoji="1" lang="en-US" sz="2800" b="0" u="sng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3300"/>
              </a:buClr>
              <a:buFontTx/>
              <a:buChar char="•"/>
            </a:pPr>
            <a:r>
              <a:rPr kumimoji="1" lang="en-US" sz="2800" b="0" dirty="0" smtClean="0">
                <a:solidFill>
                  <a:srgbClr val="000000"/>
                </a:solidFill>
              </a:rPr>
              <a:t>Third-degree: </a:t>
            </a:r>
            <a:r>
              <a:rPr kumimoji="1" lang="en-US" sz="2800" b="0" dirty="0">
                <a:solidFill>
                  <a:srgbClr val="000000"/>
                </a:solidFill>
              </a:rPr>
              <a:t>complete rupture, significant swelling, loss of function, and possible defect in muscle </a:t>
            </a:r>
            <a:r>
              <a:rPr kumimoji="1" lang="en-US" sz="2800" b="0" dirty="0" smtClean="0">
                <a:solidFill>
                  <a:srgbClr val="000000"/>
                </a:solidFill>
              </a:rPr>
              <a:t>or bone </a:t>
            </a:r>
            <a:r>
              <a:rPr kumimoji="1" lang="en-US" sz="2800" b="0" dirty="0" smtClean="0">
                <a:solidFill>
                  <a:srgbClr val="000000"/>
                </a:solidFill>
              </a:rPr>
              <a:t>avulsion.</a:t>
            </a:r>
          </a:p>
          <a:p>
            <a:pPr marL="342900" indent="-342900">
              <a:spcBef>
                <a:spcPct val="20000"/>
              </a:spcBef>
              <a:buClr>
                <a:srgbClr val="003300"/>
              </a:buClr>
              <a:buFontTx/>
              <a:buChar char="•"/>
            </a:pPr>
            <a:endParaRPr kumimoji="1" lang="en-US" sz="28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6096000" cy="12954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Injury Classifications</a:t>
            </a:r>
            <a:br>
              <a:rPr lang="en-US" sz="4000" b="1" dirty="0" smtClean="0">
                <a:solidFill>
                  <a:srgbClr val="000000"/>
                </a:solidFill>
              </a:rPr>
            </a:br>
            <a:endParaRPr lang="en-US" sz="4000" b="1" dirty="0" smtClean="0">
              <a:solidFill>
                <a:srgbClr val="00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Contusions </a:t>
            </a:r>
            <a:r>
              <a:rPr lang="en-US" sz="3000" dirty="0" smtClean="0">
                <a:solidFill>
                  <a:srgbClr val="000000"/>
                </a:solidFill>
              </a:rPr>
              <a:t>are commonly referred to as  “bruises.”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rgbClr val="000000"/>
                </a:solidFill>
              </a:rPr>
              <a:t>Result from direct blows to the body surface, causing a compression of the underlying tissue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rgbClr val="000000"/>
                </a:solidFill>
              </a:rPr>
              <a:t>Associated with pain, stiffness, swelling, </a:t>
            </a:r>
            <a:r>
              <a:rPr lang="en-US" sz="3000" dirty="0" err="1" smtClean="0">
                <a:solidFill>
                  <a:srgbClr val="000000"/>
                </a:solidFill>
              </a:rPr>
              <a:t>ecchymosis</a:t>
            </a:r>
            <a:r>
              <a:rPr lang="en-US" sz="3000" dirty="0" smtClean="0">
                <a:solidFill>
                  <a:srgbClr val="000000"/>
                </a:solidFill>
              </a:rPr>
              <a:t>, and hematoma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rgbClr val="000000"/>
                </a:solidFill>
              </a:rPr>
              <a:t>May result in </a:t>
            </a:r>
            <a:r>
              <a:rPr lang="en-US" sz="3000" b="1" dirty="0" smtClean="0">
                <a:solidFill>
                  <a:srgbClr val="000000"/>
                </a:solidFill>
              </a:rPr>
              <a:t>ectopic calcification </a:t>
            </a:r>
            <a:r>
              <a:rPr lang="en-US" sz="3000" dirty="0" smtClean="0">
                <a:solidFill>
                  <a:srgbClr val="000000"/>
                </a:solidFill>
              </a:rPr>
              <a:t>or </a:t>
            </a:r>
            <a:r>
              <a:rPr lang="en-US" sz="3000" b="1" dirty="0" err="1" smtClean="0">
                <a:solidFill>
                  <a:srgbClr val="000000"/>
                </a:solidFill>
              </a:rPr>
              <a:t>myositis</a:t>
            </a:r>
            <a:r>
              <a:rPr lang="en-US" sz="3000" b="1" dirty="0" smtClean="0">
                <a:solidFill>
                  <a:srgbClr val="000000"/>
                </a:solidFill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</a:rPr>
              <a:t>ossificans</a:t>
            </a:r>
            <a:r>
              <a:rPr lang="en-US" sz="3000" b="1" dirty="0" smtClean="0">
                <a:solidFill>
                  <a:srgbClr val="000000"/>
                </a:solidFill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cs typeface="Arial" charset="0"/>
              </a:rPr>
              <a:t>–</a:t>
            </a:r>
            <a:r>
              <a:rPr lang="en-US" sz="3000" b="1" dirty="0" smtClean="0">
                <a:solidFill>
                  <a:srgbClr val="000000"/>
                </a:solidFill>
              </a:rPr>
              <a:t> </a:t>
            </a:r>
            <a:r>
              <a:rPr lang="en-US" sz="3000" dirty="0" smtClean="0">
                <a:solidFill>
                  <a:srgbClr val="000000"/>
                </a:solidFill>
              </a:rPr>
              <a:t>a bonelike formation within the muscle tissue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 sz="3000" dirty="0" smtClean="0">
              <a:solidFill>
                <a:srgbClr val="000000"/>
              </a:solidFill>
              <a:ea typeface="ＭＳ Ｐゴシック" pitchFamily="-112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dirty="0" smtClean="0">
                <a:solidFill>
                  <a:srgbClr val="000000"/>
                </a:solidFill>
              </a:rPr>
              <a:t>	</a:t>
            </a:r>
          </a:p>
          <a:p>
            <a:pPr>
              <a:lnSpc>
                <a:spcPct val="90000"/>
              </a:lnSpc>
            </a:pPr>
            <a:endParaRPr lang="en-US" sz="30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019800" cy="9144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Skeletal Tissue Injuries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343400"/>
          </a:xfrm>
        </p:spPr>
        <p:txBody>
          <a:bodyPr/>
          <a:lstStyle/>
          <a:p>
            <a:pPr>
              <a:buFontTx/>
              <a:buNone/>
            </a:pPr>
            <a:r>
              <a:rPr lang="en-US" sz="3400" dirty="0" smtClean="0">
                <a:solidFill>
                  <a:srgbClr val="FF0000"/>
                </a:solidFill>
              </a:rPr>
              <a:t>Fractures</a:t>
            </a:r>
            <a:r>
              <a:rPr lang="en-US" sz="3400" dirty="0" smtClean="0">
                <a:solidFill>
                  <a:srgbClr val="000000"/>
                </a:solidFill>
              </a:rPr>
              <a:t> are breaks or cracks in a bone.</a:t>
            </a:r>
          </a:p>
          <a:p>
            <a:pPr>
              <a:buFontTx/>
              <a:buNone/>
            </a:pPr>
            <a:r>
              <a:rPr lang="en-US" sz="3400" dirty="0" smtClean="0">
                <a:solidFill>
                  <a:srgbClr val="000000"/>
                </a:solidFill>
              </a:rPr>
              <a:t>Types of Fractures</a:t>
            </a:r>
          </a:p>
          <a:p>
            <a:pPr lvl="1"/>
            <a:r>
              <a:rPr lang="en-US" sz="3400" dirty="0" smtClean="0">
                <a:solidFill>
                  <a:srgbClr val="000000"/>
                </a:solidFill>
                <a:ea typeface="ＭＳ Ｐゴシック" pitchFamily="-112" charset="-128"/>
              </a:rPr>
              <a:t>Closed – bone doesn’t protrude from skin</a:t>
            </a:r>
          </a:p>
          <a:p>
            <a:pPr lvl="1"/>
            <a:r>
              <a:rPr lang="en-US" sz="3400" dirty="0" smtClean="0">
                <a:solidFill>
                  <a:srgbClr val="000000"/>
                </a:solidFill>
                <a:ea typeface="ＭＳ Ｐゴシック" pitchFamily="-112" charset="-128"/>
              </a:rPr>
              <a:t>Compound - bone protrudes from the skin</a:t>
            </a:r>
          </a:p>
          <a:p>
            <a:pPr lvl="1"/>
            <a:r>
              <a:rPr lang="en-US" sz="3400" dirty="0" smtClean="0">
                <a:solidFill>
                  <a:srgbClr val="000000"/>
                </a:solidFill>
                <a:ea typeface="ＭＳ Ｐゴシック" pitchFamily="-112" charset="-128"/>
              </a:rPr>
              <a:t>Stress – cracks or stress reactions related to overloading </a:t>
            </a:r>
          </a:p>
          <a:p>
            <a:pPr lvl="1"/>
            <a:r>
              <a:rPr lang="en-US" sz="3400" dirty="0" smtClean="0">
                <a:solidFill>
                  <a:srgbClr val="000000"/>
                </a:solidFill>
                <a:ea typeface="ＭＳ Ｐゴシック" pitchFamily="-112" charset="-128"/>
              </a:rPr>
              <a:t>Salter-Harris – associated with </a:t>
            </a:r>
            <a:r>
              <a:rPr lang="en-US" sz="3400" dirty="0" err="1" smtClean="0">
                <a:solidFill>
                  <a:srgbClr val="000000"/>
                </a:solidFill>
                <a:ea typeface="ＭＳ Ｐゴシック" pitchFamily="-112" charset="-128"/>
              </a:rPr>
              <a:t>epiphyseal</a:t>
            </a:r>
            <a:r>
              <a:rPr lang="en-US" sz="3400" dirty="0" smtClean="0">
                <a:solidFill>
                  <a:srgbClr val="000000"/>
                </a:solidFill>
                <a:ea typeface="ＭＳ Ｐゴシック" pitchFamily="-112" charset="-128"/>
              </a:rPr>
              <a:t> growth plates, common in adolescents</a:t>
            </a:r>
          </a:p>
          <a:p>
            <a:pPr>
              <a:buFontTx/>
              <a:buNone/>
            </a:pPr>
            <a:endParaRPr lang="en-US" sz="3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Skeletal Tissue Injuries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7244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Signs and Symptoms</a:t>
            </a:r>
            <a:r>
              <a:rPr lang="en-US" sz="2800" dirty="0" smtClean="0"/>
              <a:t> [The National Safety Council (1991)]</a:t>
            </a:r>
          </a:p>
          <a:p>
            <a:r>
              <a:rPr lang="en-US" sz="2800" dirty="0" smtClean="0"/>
              <a:t>Swelling – caused by bleeding, occurs rapidly</a:t>
            </a:r>
          </a:p>
          <a:p>
            <a:r>
              <a:rPr lang="en-US" sz="2800" dirty="0" smtClean="0"/>
              <a:t>Deformity – not always obvious do bilateral comparison</a:t>
            </a:r>
          </a:p>
          <a:p>
            <a:r>
              <a:rPr lang="en-US" sz="2800" dirty="0" smtClean="0"/>
              <a:t>Pain and tenderness – c/o pain at injury site</a:t>
            </a:r>
          </a:p>
          <a:p>
            <a:r>
              <a:rPr lang="en-US" sz="2800" dirty="0" smtClean="0"/>
              <a:t>Loss of use – possible guarded motion</a:t>
            </a:r>
          </a:p>
          <a:p>
            <a:r>
              <a:rPr lang="en-US" sz="2800" dirty="0" err="1" smtClean="0"/>
              <a:t>Crepitation</a:t>
            </a:r>
            <a:r>
              <a:rPr lang="en-US" sz="2800" dirty="0" smtClean="0"/>
              <a:t> – bone ends rubbing </a:t>
            </a:r>
            <a:r>
              <a:rPr lang="en-US" sz="2800" dirty="0" smtClean="0"/>
              <a:t>together</a:t>
            </a:r>
            <a:r>
              <a:rPr lang="en-US" sz="2800" dirty="0" smtClean="0"/>
              <a:t>. Do not move to in an attempt to </a:t>
            </a:r>
            <a:r>
              <a:rPr lang="en-US" sz="2800" dirty="0" smtClean="0"/>
              <a:t>reproduce.  </a:t>
            </a:r>
            <a:endParaRPr lang="en-US" sz="2800" dirty="0" smtClean="0"/>
          </a:p>
          <a:p>
            <a:r>
              <a:rPr lang="en-US" sz="2800" dirty="0" smtClean="0"/>
              <a:t>History of injury – suspect with severe forces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Sports Participation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752600"/>
            <a:ext cx="4419600" cy="43434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In the United States,7.7 million public high school children are involved in sports activities annually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(</a:t>
            </a:r>
            <a:r>
              <a:rPr lang="en-US" sz="2000" dirty="0" smtClean="0">
                <a:solidFill>
                  <a:srgbClr val="000000"/>
                </a:solidFill>
              </a:rPr>
              <a:t>National Federation of State High School Associations (NFHS))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Approximately 38 million school aged children participate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err="1" smtClean="0"/>
              <a:t>Mickalide</a:t>
            </a:r>
            <a:r>
              <a:rPr lang="en-US" sz="2000" dirty="0" smtClean="0"/>
              <a:t> &amp; Hansen, 2012</a:t>
            </a:r>
            <a:r>
              <a:rPr lang="en-US" sz="2000" dirty="0" smtClean="0">
                <a:solidFill>
                  <a:srgbClr val="000000"/>
                </a:solidFill>
              </a:rPr>
              <a:t>). </a:t>
            </a:r>
          </a:p>
        </p:txBody>
      </p:sp>
      <p:pic>
        <p:nvPicPr>
          <p:cNvPr id="7" name="Picture 6" descr="Screen Shot 2014-03-29 at 7.42.4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905000"/>
            <a:ext cx="2743200" cy="41790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990600"/>
          </a:xfrm>
        </p:spPr>
        <p:txBody>
          <a:bodyPr/>
          <a:lstStyle/>
          <a:p>
            <a:r>
              <a:rPr lang="en-US" sz="3900" b="1" dirty="0" smtClean="0">
                <a:solidFill>
                  <a:srgbClr val="000000"/>
                </a:solidFill>
              </a:rPr>
              <a:t>Skeletal Tissue Injuries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724400"/>
          </a:xfrm>
        </p:spPr>
        <p:txBody>
          <a:bodyPr/>
          <a:lstStyle/>
          <a:p>
            <a:pPr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Stress Fractures </a:t>
            </a:r>
            <a:r>
              <a:rPr lang="en-US" sz="3000" dirty="0" smtClean="0">
                <a:solidFill>
                  <a:srgbClr val="000000"/>
                </a:solidFill>
              </a:rPr>
              <a:t>cracks or stress reactions related to overloading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r>
              <a:rPr lang="en-US" sz="3000" dirty="0" smtClean="0"/>
              <a:t>Risk factors: poor conditioning, overweight, increased intensity and diet</a:t>
            </a:r>
            <a:endParaRPr lang="en-US" sz="3000" dirty="0" smtClean="0">
              <a:solidFill>
                <a:srgbClr val="000000"/>
              </a:solidFill>
            </a:endParaRPr>
          </a:p>
          <a:p>
            <a:r>
              <a:rPr lang="en-US" sz="3000" dirty="0" smtClean="0">
                <a:solidFill>
                  <a:srgbClr val="000000"/>
                </a:solidFill>
              </a:rPr>
              <a:t>Suspect when pain and tenderness are not relieved with rest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No trauma is present and pain has increased over a period of time after repetitive activities</a:t>
            </a:r>
          </a:p>
          <a:p>
            <a:r>
              <a:rPr lang="en-US" sz="3000" dirty="0" smtClean="0"/>
              <a:t>It may take several weeks to diagnose via X-ray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Skeletal Tissue Injuries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257800"/>
          </a:xfrm>
        </p:spPr>
        <p:txBody>
          <a:bodyPr/>
          <a:lstStyle/>
          <a:p>
            <a:r>
              <a:rPr lang="en-US" sz="3100" b="1" dirty="0" smtClean="0">
                <a:solidFill>
                  <a:srgbClr val="FF0000"/>
                </a:solidFill>
              </a:rPr>
              <a:t>Salter-Harris Fractures</a:t>
            </a:r>
            <a:r>
              <a:rPr lang="en-US" sz="3100" dirty="0" smtClean="0">
                <a:solidFill>
                  <a:srgbClr val="000000"/>
                </a:solidFill>
              </a:rPr>
              <a:t> </a:t>
            </a:r>
            <a:r>
              <a:rPr lang="en-US" sz="3100" dirty="0" smtClean="0"/>
              <a:t>unique to the adolescent athlete involves the </a:t>
            </a:r>
            <a:r>
              <a:rPr lang="en-US" sz="3100" dirty="0" err="1" smtClean="0"/>
              <a:t>epiphyseal</a:t>
            </a:r>
            <a:r>
              <a:rPr lang="en-US" sz="3100" dirty="0" smtClean="0"/>
              <a:t> growth plate. Classified by type.</a:t>
            </a:r>
          </a:p>
          <a:p>
            <a:pPr lvl="1"/>
            <a:r>
              <a:rPr lang="en-US" sz="3100" dirty="0" smtClean="0"/>
              <a:t>Type I - complete separation </a:t>
            </a:r>
          </a:p>
          <a:p>
            <a:pPr lvl="1"/>
            <a:r>
              <a:rPr lang="en-US" sz="3100" dirty="0" smtClean="0"/>
              <a:t>Type II - separation of the epiphysis from the </a:t>
            </a:r>
            <a:r>
              <a:rPr lang="en-US" sz="3100" dirty="0" err="1" smtClean="0"/>
              <a:t>metaphysis</a:t>
            </a:r>
            <a:r>
              <a:rPr lang="en-US" sz="3100" dirty="0" smtClean="0"/>
              <a:t> with small fracture</a:t>
            </a:r>
          </a:p>
          <a:p>
            <a:pPr lvl="1"/>
            <a:r>
              <a:rPr lang="en-US" sz="3100" dirty="0" smtClean="0"/>
              <a:t>Type III- fracture of the epiphysis </a:t>
            </a:r>
          </a:p>
          <a:p>
            <a:pPr lvl="1"/>
            <a:r>
              <a:rPr lang="en-US" sz="3100" dirty="0" smtClean="0"/>
              <a:t>Type IV - fracture of epiphysis and </a:t>
            </a:r>
            <a:r>
              <a:rPr lang="en-US" sz="3100" dirty="0" err="1" smtClean="0"/>
              <a:t>metaphysis</a:t>
            </a:r>
            <a:r>
              <a:rPr lang="en-US" sz="3100" dirty="0" smtClean="0"/>
              <a:t> </a:t>
            </a:r>
          </a:p>
          <a:p>
            <a:pPr lvl="1"/>
            <a:r>
              <a:rPr lang="en-US" sz="3100" dirty="0" smtClean="0"/>
              <a:t>Type V - crushing injury of the epiphysis without displacement</a:t>
            </a:r>
            <a:endParaRPr lang="en-US" sz="31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6705600" cy="762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Dislocations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sz="2900" dirty="0" smtClean="0">
                <a:solidFill>
                  <a:srgbClr val="FF0000"/>
                </a:solidFill>
              </a:rPr>
              <a:t>Dislocation</a:t>
            </a:r>
            <a:r>
              <a:rPr lang="en-US" sz="2900" b="1" dirty="0" smtClean="0">
                <a:solidFill>
                  <a:srgbClr val="FF0000"/>
                </a:solidFill>
              </a:rPr>
              <a:t> </a:t>
            </a:r>
            <a:r>
              <a:rPr lang="en-US" sz="2900" dirty="0" smtClean="0">
                <a:solidFill>
                  <a:srgbClr val="000000"/>
                </a:solidFill>
                <a:cs typeface="Arial" charset="0"/>
              </a:rPr>
              <a:t>–</a:t>
            </a:r>
            <a:r>
              <a:rPr lang="en-US" sz="2900" dirty="0" smtClean="0">
                <a:solidFill>
                  <a:srgbClr val="000000"/>
                </a:solidFill>
              </a:rPr>
              <a:t> </a:t>
            </a:r>
            <a:r>
              <a:rPr lang="en-US" sz="2900" dirty="0" smtClean="0"/>
              <a:t>“the temporary displacement of a bone from its normal position in a joint” (</a:t>
            </a:r>
            <a:r>
              <a:rPr lang="en-US" sz="2900" dirty="0" err="1" smtClean="0"/>
              <a:t>Venes</a:t>
            </a:r>
            <a:r>
              <a:rPr lang="en-US" sz="2900" dirty="0" smtClean="0"/>
              <a:t> &amp; Taber, 2009)</a:t>
            </a:r>
            <a:endParaRPr lang="en-US" sz="2900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sz="2900" dirty="0" smtClean="0">
              <a:solidFill>
                <a:srgbClr val="000000"/>
              </a:solidFill>
            </a:endParaRPr>
          </a:p>
          <a:p>
            <a:r>
              <a:rPr lang="en-US" sz="2900" b="1" dirty="0" err="1" smtClean="0">
                <a:solidFill>
                  <a:srgbClr val="000000"/>
                </a:solidFill>
              </a:rPr>
              <a:t>Subluxation</a:t>
            </a:r>
            <a:r>
              <a:rPr lang="en-US" sz="2900" dirty="0" smtClean="0">
                <a:solidFill>
                  <a:srgbClr val="000000"/>
                </a:solidFill>
              </a:rPr>
              <a:t>: partial displacement</a:t>
            </a:r>
          </a:p>
          <a:p>
            <a:r>
              <a:rPr lang="en-US" sz="2900" b="1" dirty="0" err="1" smtClean="0">
                <a:solidFill>
                  <a:srgbClr val="000000"/>
                </a:solidFill>
              </a:rPr>
              <a:t>Luxation</a:t>
            </a:r>
            <a:r>
              <a:rPr lang="en-US" sz="2900" dirty="0" smtClean="0">
                <a:solidFill>
                  <a:srgbClr val="000000"/>
                </a:solidFill>
              </a:rPr>
              <a:t>: complete displacement</a:t>
            </a:r>
          </a:p>
          <a:p>
            <a:r>
              <a:rPr lang="en-US" sz="2900" dirty="0" smtClean="0">
                <a:solidFill>
                  <a:srgbClr val="000000"/>
                </a:solidFill>
              </a:rPr>
              <a:t>Deformity is the key </a:t>
            </a:r>
            <a:r>
              <a:rPr lang="en-US" sz="2900" dirty="0" smtClean="0">
                <a:solidFill>
                  <a:srgbClr val="000000"/>
                </a:solidFill>
              </a:rPr>
              <a:t>sign.</a:t>
            </a:r>
          </a:p>
          <a:p>
            <a:r>
              <a:rPr lang="en-US" sz="2900" dirty="0" smtClean="0">
                <a:solidFill>
                  <a:srgbClr val="000000"/>
                </a:solidFill>
              </a:rPr>
              <a:t>All dislocations should be diagnosed and treated by a physician.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715000" cy="762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Injury Recognition</a:t>
            </a:r>
          </a:p>
        </p:txBody>
      </p:sp>
      <p:sp>
        <p:nvSpPr>
          <p:cNvPr id="3584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53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Schools or sponsoring agencies should make every effort to hire a BOC-Certified Athletic Trainer.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Coach’s role as a first responder</a:t>
            </a:r>
          </a:p>
          <a:p>
            <a:pPr lvl="2">
              <a:lnSpc>
                <a:spcPct val="90000"/>
              </a:lnSpc>
            </a:pPr>
            <a:r>
              <a:rPr lang="en-US" sz="3200" dirty="0" smtClean="0">
                <a:solidFill>
                  <a:srgbClr val="000000"/>
                </a:solidFill>
                <a:ea typeface="ＭＳ Ｐゴシック" pitchFamily="-112" charset="-128"/>
              </a:rPr>
              <a:t>Coaches are most often the first to arrive at the scene of an injury.</a:t>
            </a:r>
          </a:p>
          <a:p>
            <a:pPr lvl="2">
              <a:lnSpc>
                <a:spcPct val="90000"/>
              </a:lnSpc>
            </a:pPr>
            <a:r>
              <a:rPr lang="en-US" sz="3200" dirty="0" smtClean="0">
                <a:solidFill>
                  <a:srgbClr val="000000"/>
                </a:solidFill>
                <a:ea typeface="ＭＳ Ｐゴシック" pitchFamily="-112" charset="-128"/>
              </a:rPr>
              <a:t>Treat all possible injuries as such until proven otherwise. </a:t>
            </a:r>
          </a:p>
          <a:p>
            <a:pPr lvl="2">
              <a:lnSpc>
                <a:spcPct val="90000"/>
              </a:lnSpc>
            </a:pPr>
            <a:r>
              <a:rPr lang="en-US" sz="3200" dirty="0" smtClean="0">
                <a:solidFill>
                  <a:srgbClr val="000000"/>
                </a:solidFill>
                <a:ea typeface="ＭＳ Ｐゴシック" pitchFamily="-112" charset="-128"/>
              </a:rPr>
              <a:t>Recognize and determine if the injury requires medical referral.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Epidemiology of Sports Injuries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80060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Epidemiology – “study of the distribution of diseases, injuries, or other health states in human populations for the purpose of identifying and implementing measures to prevent their development and spread” (</a:t>
            </a:r>
            <a:r>
              <a:rPr lang="en-US" sz="2800" dirty="0" err="1" smtClean="0">
                <a:solidFill>
                  <a:srgbClr val="000000"/>
                </a:solidFill>
              </a:rPr>
              <a:t>Caine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Caine</a:t>
            </a:r>
            <a:r>
              <a:rPr lang="en-US" sz="2800" dirty="0" smtClean="0">
                <a:solidFill>
                  <a:srgbClr val="000000"/>
                </a:solidFill>
              </a:rPr>
              <a:t>, &amp; Lindner, 1996)</a:t>
            </a:r>
          </a:p>
          <a:p>
            <a:r>
              <a:rPr lang="en-US" sz="2800" dirty="0" smtClean="0"/>
              <a:t>A better approach to sports-injury research than case-series studies.</a:t>
            </a: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Currently, professional sports, NCAA, and High Schools offer on-going injury surveillance.</a:t>
            </a:r>
          </a:p>
          <a:p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Epidemiology of Sports Injuries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029200"/>
          </a:xfrm>
        </p:spPr>
        <p:txBody>
          <a:bodyPr/>
          <a:lstStyle/>
          <a:p>
            <a:pPr marL="342900" lvl="2" indent="-342900"/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</a:rPr>
              <a:t>Epidemiologist collects information in an effort to identify risk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</a:rPr>
              <a:t>factors. </a:t>
            </a:r>
            <a:endParaRPr lang="en-US" dirty="0" smtClean="0">
              <a:solidFill>
                <a:srgbClr val="000000"/>
              </a:solidFill>
              <a:ea typeface="ＭＳ Ｐゴシック" pitchFamily="-112" charset="-128"/>
            </a:endParaRPr>
          </a:p>
          <a:p>
            <a:pPr marL="342900" lvl="2" indent="-342900"/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</a:rPr>
              <a:t>Hypotheses are developed to test for statistical relationships between risk factors and injury.		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</a:rPr>
              <a:t>Sports regulatory organizations can implement strategies designed to reduce or eliminate the risk of sports injuries.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</a:rPr>
              <a:t>For example, spine injury in tackle football was significantly reduced by 1976 rule change making </a:t>
            </a:r>
            <a:r>
              <a:rPr lang="en-US" b="1" dirty="0" smtClean="0">
                <a:solidFill>
                  <a:srgbClr val="000000"/>
                </a:solidFill>
                <a:ea typeface="ＭＳ Ｐゴシック" pitchFamily="-112" charset="-128"/>
              </a:rPr>
              <a:t>spearing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</a:rPr>
              <a:t> illegal.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 sz="4000" b="1" dirty="0" smtClean="0"/>
              <a:t>Classification of Sports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sz="2800" dirty="0" smtClean="0"/>
              <a:t>American Academy of Pediatrics has developed categories of sports based on risk of injury</a:t>
            </a:r>
            <a:r>
              <a:rPr lang="en-US" dirty="0" smtClean="0"/>
              <a:t>.	</a:t>
            </a:r>
          </a:p>
          <a:p>
            <a:pPr lvl="1"/>
            <a:r>
              <a:rPr lang="en-US" dirty="0" smtClean="0">
                <a:ea typeface="ＭＳ Ｐゴシック" pitchFamily="-112" charset="-128"/>
              </a:rPr>
              <a:t>Contact/collision</a:t>
            </a:r>
          </a:p>
          <a:p>
            <a:pPr lvl="1"/>
            <a:r>
              <a:rPr lang="en-US" dirty="0" smtClean="0">
                <a:ea typeface="ＭＳ Ｐゴシック" pitchFamily="-112" charset="-128"/>
              </a:rPr>
              <a:t>Limited contact/impact	</a:t>
            </a:r>
          </a:p>
          <a:p>
            <a:pPr lvl="1"/>
            <a:r>
              <a:rPr lang="en-US" dirty="0" smtClean="0">
                <a:ea typeface="ＭＳ Ｐゴシック" pitchFamily="-112" charset="-128"/>
              </a:rPr>
              <a:t>Non-contact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Not all injuries are related to the amount of physical contact between participants.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Extent of Injuries: Tackle Football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334000"/>
          </a:xfrm>
        </p:spPr>
        <p:txBody>
          <a:bodyPr/>
          <a:lstStyle/>
          <a:p>
            <a:r>
              <a:rPr lang="en-US" sz="2800" dirty="0" smtClean="0"/>
              <a:t>Estimated 4,200,000 participants in the United States in 2012 </a:t>
            </a:r>
            <a:r>
              <a:rPr lang="en-US" sz="2000" dirty="0" smtClean="0"/>
              <a:t>(Mueller &amp; Colgate, 2013) </a:t>
            </a: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Shankar et al, 2007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</a:rPr>
              <a:t>517,726 injuries occurred in football during the 2005-06 at the high school level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</a:rPr>
              <a:t>Game injury rates were 5X the rates seen in practice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</a:rPr>
              <a:t>46.9% injuries occurred to lower extremity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</a:rPr>
              <a:t>Most in knee and ankle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</a:rPr>
              <a:t>23.1% head/neck/torso/spine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</a:rPr>
              <a:t>12.4% shoulder and 9.3% hand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 anchor="t"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Extent of Injuries: Tackle Football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18160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Spinal cord and brain injuries are a major concern. </a:t>
            </a:r>
            <a:r>
              <a:rPr lang="en-US" sz="2800" dirty="0" smtClean="0"/>
              <a:t>(Mueller &amp; Cantu, 2009)</a:t>
            </a:r>
            <a:endParaRPr lang="en-US" sz="2800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</a:rPr>
              <a:t>4 catastrophic (2006) and 19 catastrophic (2007)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Contusions, strains, sprains, and fractures are most common injuries. Offensive players more than defensive players. (Stuart et al, 2002)</a:t>
            </a:r>
          </a:p>
          <a:p>
            <a:r>
              <a:rPr lang="en-US" sz="2800" dirty="0" err="1" smtClean="0">
                <a:solidFill>
                  <a:srgbClr val="000000"/>
                </a:solidFill>
              </a:rPr>
              <a:t>Malina</a:t>
            </a:r>
            <a:r>
              <a:rPr lang="en-US" sz="2800" dirty="0" smtClean="0">
                <a:solidFill>
                  <a:srgbClr val="000000"/>
                </a:solidFill>
              </a:rPr>
              <a:t> and colleagues (2006) – 9-14 year olds over consecutive seasons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</a:rPr>
              <a:t>Injuries: 64% minor, 18% moderate, 13% major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</a:rPr>
              <a:t>7</a:t>
            </a:r>
            <a:r>
              <a:rPr lang="en-US" baseline="30000" dirty="0" smtClean="0">
                <a:solidFill>
                  <a:srgbClr val="000000"/>
                </a:solidFill>
                <a:ea typeface="ＭＳ Ｐゴシック" pitchFamily="-112" charset="-128"/>
              </a:rPr>
              <a:t>th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</a:rPr>
              <a:t> and 8</a:t>
            </a:r>
            <a:r>
              <a:rPr lang="en-US" baseline="30000" dirty="0" smtClean="0">
                <a:solidFill>
                  <a:srgbClr val="000000"/>
                </a:solidFill>
                <a:ea typeface="ＭＳ Ｐゴシック" pitchFamily="-112" charset="-128"/>
              </a:rPr>
              <a:t>th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</a:rPr>
              <a:t> graders had double the injuries of 4</a:t>
            </a:r>
            <a:r>
              <a:rPr lang="en-US" baseline="30000" dirty="0" smtClean="0">
                <a:solidFill>
                  <a:srgbClr val="000000"/>
                </a:solidFill>
                <a:ea typeface="ＭＳ Ｐゴシック" pitchFamily="-112" charset="-128"/>
              </a:rPr>
              <a:t>th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</a:rPr>
              <a:t> and 5</a:t>
            </a:r>
            <a:r>
              <a:rPr lang="en-US" baseline="30000" dirty="0" smtClean="0">
                <a:solidFill>
                  <a:srgbClr val="000000"/>
                </a:solidFill>
                <a:ea typeface="ＭＳ Ｐゴシック" pitchFamily="-112" charset="-128"/>
              </a:rPr>
              <a:t>th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</a:rPr>
              <a:t> graders</a:t>
            </a:r>
          </a:p>
          <a:p>
            <a:pPr lvl="1"/>
            <a:endParaRPr lang="en-US" dirty="0" smtClean="0">
              <a:solidFill>
                <a:srgbClr val="000000"/>
              </a:solidFill>
              <a:ea typeface="ＭＳ Ｐゴシック" pitchFamily="-112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732338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Lower extremities are the most commonly injured in both sexes. 62.8% </a:t>
            </a:r>
            <a:r>
              <a:rPr lang="en-US" sz="2000" dirty="0" smtClean="0"/>
              <a:t>(</a:t>
            </a:r>
            <a:r>
              <a:rPr lang="en-US" sz="2000" dirty="0" err="1" smtClean="0"/>
              <a:t>Borowski</a:t>
            </a:r>
            <a:r>
              <a:rPr lang="en-US" sz="2000" dirty="0" smtClean="0"/>
              <a:t> et al., 2008)</a:t>
            </a:r>
            <a:endParaRPr lang="en-US" sz="28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Girls have slightly higher risk of knee injuries than boys and are more likely to require surgery.</a:t>
            </a:r>
            <a:r>
              <a:rPr lang="en-US" sz="2800" dirty="0" smtClean="0"/>
              <a:t> </a:t>
            </a:r>
            <a:r>
              <a:rPr lang="en-US" sz="2000" dirty="0" smtClean="0"/>
              <a:t>(Powell &amp; Barber-Foss, 1999)</a:t>
            </a: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The rate of ACL injury during games was 3 times higher for women than men.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smtClean="0"/>
              <a:t>NCAA-ISS 2005-2006)</a:t>
            </a:r>
            <a:r>
              <a:rPr lang="en-US" sz="2800" dirty="0" smtClean="0">
                <a:solidFill>
                  <a:srgbClr val="000000"/>
                </a:solidFill>
              </a:rPr>
              <a:t>			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01000" cy="6858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Extent of Injuries: Basketball</a:t>
            </a:r>
          </a:p>
        </p:txBody>
      </p:sp>
      <p:pic>
        <p:nvPicPr>
          <p:cNvPr id="6" name="Picture 5" descr="Screen Shot 2014-03-29 at 8.07.4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524000"/>
            <a:ext cx="3149600" cy="4203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981200"/>
            <a:ext cx="9144000" cy="3581400"/>
          </a:xfrm>
        </p:spPr>
        <p:txBody>
          <a:bodyPr/>
          <a:lstStyle/>
          <a:p>
            <a:r>
              <a:rPr lang="en-US" sz="3300" dirty="0" smtClean="0">
                <a:solidFill>
                  <a:srgbClr val="000000"/>
                </a:solidFill>
              </a:rPr>
              <a:t>In the 1980s, female sports participation increased by 700%.</a:t>
            </a:r>
          </a:p>
          <a:p>
            <a:pPr lvl="1"/>
            <a:r>
              <a:rPr lang="en-US" sz="3300" dirty="0" smtClean="0">
                <a:solidFill>
                  <a:srgbClr val="000000"/>
                </a:solidFill>
                <a:ea typeface="ＭＳ Ｐゴシック" pitchFamily="-112" charset="-128"/>
              </a:rPr>
              <a:t>From 1998-2008 colleges added 2755 new women’s teams. (http://www.acostacarpenter.org)</a:t>
            </a:r>
          </a:p>
          <a:p>
            <a:r>
              <a:rPr lang="en-US" sz="3300" dirty="0" smtClean="0">
                <a:solidFill>
                  <a:srgbClr val="000000"/>
                </a:solidFill>
              </a:rPr>
              <a:t>In 2002 renamed the </a:t>
            </a:r>
            <a:r>
              <a:rPr lang="en-US" sz="3300" b="1" dirty="0" smtClean="0">
                <a:solidFill>
                  <a:srgbClr val="000000"/>
                </a:solidFill>
              </a:rPr>
              <a:t>Patsy T. Mink Equal Opportunity in Education Act</a:t>
            </a:r>
            <a:r>
              <a:rPr lang="en-US" sz="33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9459" name="Rectangle 12"/>
          <p:cNvSpPr>
            <a:spLocks noChangeArrowheads="1"/>
          </p:cNvSpPr>
          <p:nvPr/>
        </p:nvSpPr>
        <p:spPr bwMode="auto">
          <a:xfrm>
            <a:off x="0" y="3810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en-US" sz="4000" dirty="0">
                <a:solidFill>
                  <a:srgbClr val="000000"/>
                </a:solidFill>
              </a:rPr>
              <a:t>Title IX Education Assistance Act of 1972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r>
              <a:rPr lang="en-US" sz="4000" b="1" dirty="0" smtClean="0"/>
              <a:t>Extent of Injuries: Baseball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5410200"/>
          </a:xfrm>
        </p:spPr>
        <p:txBody>
          <a:bodyPr/>
          <a:lstStyle/>
          <a:p>
            <a:r>
              <a:rPr lang="en-US" sz="3100" dirty="0" smtClean="0">
                <a:solidFill>
                  <a:srgbClr val="000000"/>
                </a:solidFill>
              </a:rPr>
              <a:t>In 2011-2012, more than 474,219 at the high school level </a:t>
            </a:r>
            <a:r>
              <a:rPr lang="en-US" sz="3100" dirty="0" smtClean="0"/>
              <a:t>(NFHS, </a:t>
            </a:r>
            <a:r>
              <a:rPr lang="en-US" sz="3100" dirty="0" err="1" smtClean="0"/>
              <a:t>n.d</a:t>
            </a:r>
            <a:r>
              <a:rPr lang="en-US" sz="3100" dirty="0" smtClean="0"/>
              <a:t>.) </a:t>
            </a:r>
            <a:endParaRPr lang="en-US" sz="3100" dirty="0" smtClean="0">
              <a:solidFill>
                <a:srgbClr val="000000"/>
              </a:solidFill>
            </a:endParaRPr>
          </a:p>
          <a:p>
            <a:r>
              <a:rPr lang="en-US" sz="3100" dirty="0" smtClean="0"/>
              <a:t>2005-2007 rate of injuries: 1.26 injuries/1000 athlete exposures. (Collins &amp; Comstock, 2008)</a:t>
            </a:r>
            <a:endParaRPr lang="en-US" sz="3100" dirty="0" smtClean="0">
              <a:ea typeface="ＭＳ Ｐゴシック" pitchFamily="-112" charset="-128"/>
            </a:endParaRPr>
          </a:p>
          <a:p>
            <a:r>
              <a:rPr lang="en-US" sz="3100" dirty="0" smtClean="0"/>
              <a:t>Shoulder, ankle, head, and face – 43.5% of injuries</a:t>
            </a:r>
          </a:p>
          <a:p>
            <a:pPr lvl="1"/>
            <a:r>
              <a:rPr lang="en-US" sz="3100" dirty="0" smtClean="0">
                <a:ea typeface="ＭＳ Ｐゴシック" pitchFamily="-112" charset="-128"/>
              </a:rPr>
              <a:t>Increase incidence of head/face and fracture injuries due to ball impact</a:t>
            </a:r>
          </a:p>
          <a:p>
            <a:endParaRPr lang="en-US" sz="31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543800" cy="990600"/>
          </a:xfrm>
        </p:spPr>
        <p:txBody>
          <a:bodyPr anchor="t"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Extent of Injuries: Baseball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876800"/>
          </a:xfrm>
        </p:spPr>
        <p:txBody>
          <a:bodyPr/>
          <a:lstStyle/>
          <a:p>
            <a:r>
              <a:rPr lang="en-US" sz="2500" dirty="0" smtClean="0">
                <a:solidFill>
                  <a:srgbClr val="000000"/>
                </a:solidFill>
              </a:rPr>
              <a:t>Children between the ages 5 and 14 have increased vulnerability to chest impact injuries from balls. </a:t>
            </a:r>
            <a:r>
              <a:rPr lang="en-US" sz="2500" dirty="0" smtClean="0"/>
              <a:t>(AAP, 2001)</a:t>
            </a:r>
            <a:endParaRPr lang="en-US" sz="2500" dirty="0" smtClean="0">
              <a:solidFill>
                <a:srgbClr val="000000"/>
              </a:solidFill>
            </a:endParaRPr>
          </a:p>
          <a:p>
            <a:pPr lvl="1"/>
            <a:r>
              <a:rPr lang="en-US" sz="2500" dirty="0" smtClean="0">
                <a:solidFill>
                  <a:srgbClr val="000000"/>
                </a:solidFill>
                <a:ea typeface="ＭＳ Ｐゴシック" pitchFamily="-112" charset="-128"/>
              </a:rPr>
              <a:t>38 deaths in baseball (1973-1995); Protective gear is essential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Little League Elbow </a:t>
            </a:r>
            <a:r>
              <a:rPr lang="en-US" sz="2500" dirty="0" smtClean="0">
                <a:solidFill>
                  <a:srgbClr val="000000"/>
                </a:solidFill>
                <a:cs typeface="Arial" charset="0"/>
              </a:rPr>
              <a:t>–</a:t>
            </a:r>
            <a:r>
              <a:rPr lang="en-US" sz="2500" b="1" dirty="0" smtClean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Chronic elbow injuries are a concern for adolescent pitchers.</a:t>
            </a:r>
          </a:p>
          <a:p>
            <a:pPr lvl="1"/>
            <a:r>
              <a:rPr lang="en-US" sz="2500" dirty="0" smtClean="0">
                <a:solidFill>
                  <a:srgbClr val="000000"/>
                </a:solidFill>
                <a:ea typeface="ＭＳ Ｐゴシック" pitchFamily="-112" charset="-128"/>
              </a:rPr>
              <a:t>Four factors 1) number of pitches thrown, 2) pitching mechanics, 3) pitch type, and 4) physical condition of the player contribute to incidence of injury.(</a:t>
            </a:r>
            <a:r>
              <a:rPr lang="en-US" sz="2500" dirty="0" err="1" smtClean="0">
                <a:solidFill>
                  <a:srgbClr val="000000"/>
                </a:solidFill>
                <a:ea typeface="ＭＳ Ｐゴシック" pitchFamily="-112" charset="-128"/>
              </a:rPr>
              <a:t>Fleisig</a:t>
            </a:r>
            <a:r>
              <a:rPr lang="en-US" sz="2500" dirty="0" smtClean="0">
                <a:solidFill>
                  <a:srgbClr val="000000"/>
                </a:solidFill>
                <a:ea typeface="ＭＳ Ｐゴシック" pitchFamily="-112" charset="-128"/>
              </a:rPr>
              <a:t> et al, 2009)</a:t>
            </a:r>
          </a:p>
          <a:p>
            <a:pPr lvl="1"/>
            <a:r>
              <a:rPr lang="en-US" sz="2500" dirty="0" smtClean="0">
                <a:solidFill>
                  <a:srgbClr val="000000"/>
                </a:solidFill>
                <a:ea typeface="ＭＳ Ｐゴシック" pitchFamily="-112" charset="-128"/>
              </a:rPr>
              <a:t>Sidearm pitching presents the 3X the risk for elbow problems. </a:t>
            </a:r>
            <a:r>
              <a:rPr lang="en-US" sz="2500" dirty="0" smtClean="0"/>
              <a:t>(</a:t>
            </a:r>
            <a:r>
              <a:rPr lang="en-US" sz="2500" dirty="0" err="1" smtClean="0"/>
              <a:t>Stanitski</a:t>
            </a:r>
            <a:r>
              <a:rPr lang="en-US" sz="2500" dirty="0" smtClean="0"/>
              <a:t>, 1993)</a:t>
            </a:r>
            <a:endParaRPr lang="en-US" sz="2500" dirty="0" smtClean="0">
              <a:solidFill>
                <a:srgbClr val="000000"/>
              </a:solidFill>
              <a:ea typeface="ＭＳ Ｐゴシック" pitchFamily="-112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543800" cy="990600"/>
          </a:xfrm>
        </p:spPr>
        <p:txBody>
          <a:bodyPr anchor="t"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Extent of Injuries: Softball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105400"/>
          </a:xfrm>
        </p:spPr>
        <p:txBody>
          <a:bodyPr/>
          <a:lstStyle/>
          <a:p>
            <a:r>
              <a:rPr lang="en-US" sz="2900" dirty="0" smtClean="0">
                <a:solidFill>
                  <a:srgbClr val="000000"/>
                </a:solidFill>
              </a:rPr>
              <a:t>In 2011-2012, more than 367,023 at the high school level </a:t>
            </a:r>
            <a:r>
              <a:rPr lang="en-US" sz="2900" dirty="0" smtClean="0"/>
              <a:t>(NFHS, </a:t>
            </a:r>
            <a:r>
              <a:rPr lang="en-US" sz="2900" dirty="0" err="1" smtClean="0"/>
              <a:t>n.d</a:t>
            </a:r>
            <a:r>
              <a:rPr lang="en-US" sz="2900" dirty="0" smtClean="0"/>
              <a:t>.)</a:t>
            </a:r>
            <a:endParaRPr lang="en-US" sz="2900" dirty="0" smtClean="0">
              <a:solidFill>
                <a:srgbClr val="000000"/>
              </a:solidFill>
            </a:endParaRPr>
          </a:p>
          <a:p>
            <a:r>
              <a:rPr lang="en-US" sz="2900" dirty="0" smtClean="0">
                <a:solidFill>
                  <a:srgbClr val="000000"/>
                </a:solidFill>
              </a:rPr>
              <a:t>Collegiate rates: 42% lower extremity and 33% upper extremity </a:t>
            </a:r>
            <a:r>
              <a:rPr lang="en-US" sz="2900" dirty="0" smtClean="0"/>
              <a:t>(Marshall et al., 2007)</a:t>
            </a:r>
            <a:endParaRPr lang="en-US" sz="2900" dirty="0" smtClean="0">
              <a:solidFill>
                <a:srgbClr val="000000"/>
              </a:solidFill>
              <a:ea typeface="ＭＳ Ｐゴシック" pitchFamily="-112" charset="-128"/>
            </a:endParaRPr>
          </a:p>
          <a:p>
            <a:r>
              <a:rPr lang="en-US" sz="2900" dirty="0" smtClean="0">
                <a:solidFill>
                  <a:srgbClr val="000000"/>
                </a:solidFill>
              </a:rPr>
              <a:t>Games pose 2X the risk for injuries</a:t>
            </a:r>
          </a:p>
          <a:p>
            <a:r>
              <a:rPr lang="en-US" sz="2900" dirty="0" smtClean="0">
                <a:solidFill>
                  <a:srgbClr val="000000"/>
                </a:solidFill>
              </a:rPr>
              <a:t>Underhand or “windmill” style of pitching is not safer than overhand </a:t>
            </a:r>
            <a:r>
              <a:rPr lang="en-US" sz="2900" dirty="0" smtClean="0">
                <a:solidFill>
                  <a:srgbClr val="000000"/>
                </a:solidFill>
              </a:rPr>
              <a:t>pitching.</a:t>
            </a:r>
          </a:p>
          <a:p>
            <a:pPr lvl="1"/>
            <a:r>
              <a:rPr lang="en-US" sz="2900" dirty="0" smtClean="0">
                <a:ea typeface="ＭＳ Ｐゴシック" pitchFamily="-112" charset="-128"/>
              </a:rPr>
              <a:t>Forces acting on the biceps </a:t>
            </a:r>
            <a:r>
              <a:rPr lang="en-US" sz="2900" dirty="0" err="1" smtClean="0">
                <a:ea typeface="ＭＳ Ｐゴシック" pitchFamily="-112" charset="-128"/>
              </a:rPr>
              <a:t>brachii</a:t>
            </a:r>
            <a:r>
              <a:rPr lang="en-US" sz="2900" dirty="0" smtClean="0">
                <a:ea typeface="ＭＳ Ｐゴシック" pitchFamily="-112" charset="-128"/>
              </a:rPr>
              <a:t> attachment were higher than those seen in the overhand throw. (Rojas et al, 2009)</a:t>
            </a:r>
            <a:endParaRPr lang="en-US" sz="2900" dirty="0" smtClean="0">
              <a:solidFill>
                <a:srgbClr val="000000"/>
              </a:solidFill>
              <a:ea typeface="ＭＳ Ｐゴシック" pitchFamily="-112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z="4000" b="1" dirty="0" smtClean="0"/>
              <a:t>Extent of Injuries: Wrestling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458200" cy="4953000"/>
          </a:xfrm>
        </p:spPr>
        <p:txBody>
          <a:bodyPr/>
          <a:lstStyle/>
          <a:p>
            <a:r>
              <a:rPr lang="en-US" sz="3400" dirty="0" smtClean="0">
                <a:solidFill>
                  <a:srgbClr val="000000"/>
                </a:solidFill>
              </a:rPr>
              <a:t>In 2011-2012,  272,149 athletes participated at the high school </a:t>
            </a:r>
            <a:r>
              <a:rPr lang="en-US" sz="3400" dirty="0" smtClean="0">
                <a:solidFill>
                  <a:srgbClr val="000000"/>
                </a:solidFill>
              </a:rPr>
              <a:t>level. </a:t>
            </a:r>
            <a:endParaRPr lang="en-US" sz="3400" dirty="0" smtClean="0">
              <a:solidFill>
                <a:srgbClr val="000000"/>
              </a:solidFill>
            </a:endParaRPr>
          </a:p>
          <a:p>
            <a:r>
              <a:rPr lang="en-US" sz="3400" dirty="0" smtClean="0">
                <a:solidFill>
                  <a:srgbClr val="000000"/>
                </a:solidFill>
              </a:rPr>
              <a:t>Collisions with opponents and mats, and takedown and escape maneuvers resulted in various injuries.</a:t>
            </a:r>
          </a:p>
          <a:p>
            <a:r>
              <a:rPr lang="en-US" sz="3400" dirty="0" smtClean="0">
                <a:solidFill>
                  <a:srgbClr val="000000"/>
                </a:solidFill>
              </a:rPr>
              <a:t>Friction burns, skin infections, weight management, and “cauliflower ear” are also common issues.	</a:t>
            </a:r>
          </a:p>
          <a:p>
            <a:pPr>
              <a:buFontTx/>
              <a:buNone/>
            </a:pPr>
            <a:endParaRPr lang="en-US" sz="3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noFill/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Extent of Injuries: Wrestling</a:t>
            </a:r>
          </a:p>
        </p:txBody>
      </p:sp>
      <p:sp>
        <p:nvSpPr>
          <p:cNvPr id="47107" name="Content Placeholder 4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638800"/>
          </a:xfrm>
        </p:spPr>
        <p:txBody>
          <a:bodyPr/>
          <a:lstStyle/>
          <a:p>
            <a:r>
              <a:rPr lang="en-US" sz="2800" dirty="0" smtClean="0"/>
              <a:t>Injuries from 2005-2006 </a:t>
            </a:r>
            <a:r>
              <a:rPr lang="en-US" sz="1800" dirty="0" smtClean="0"/>
              <a:t>(Yard et al, 2008)</a:t>
            </a:r>
          </a:p>
          <a:p>
            <a:pPr lvl="1"/>
            <a:r>
              <a:rPr lang="en-US" dirty="0" smtClean="0">
                <a:ea typeface="ＭＳ Ｐゴシック" pitchFamily="-112" charset="-128"/>
              </a:rPr>
              <a:t>College 3X greater than high school</a:t>
            </a:r>
          </a:p>
          <a:p>
            <a:pPr lvl="1"/>
            <a:r>
              <a:rPr lang="en-US" dirty="0" smtClean="0">
                <a:ea typeface="ＭＳ Ｐゴシック" pitchFamily="-112" charset="-128"/>
              </a:rPr>
              <a:t>Injuries 2-5X higher in matches</a:t>
            </a:r>
          </a:p>
          <a:p>
            <a:pPr lvl="1"/>
            <a:r>
              <a:rPr lang="en-US" dirty="0" smtClean="0">
                <a:ea typeface="ＭＳ Ｐゴシック" pitchFamily="-112" charset="-128"/>
              </a:rPr>
              <a:t>Rates of college injury: Knee, shoulder, then head and neck</a:t>
            </a:r>
          </a:p>
          <a:p>
            <a:pPr lvl="1"/>
            <a:r>
              <a:rPr lang="en-US" dirty="0" smtClean="0">
                <a:ea typeface="ＭＳ Ｐゴシック" pitchFamily="-112" charset="-128"/>
              </a:rPr>
              <a:t>Rates of high school injury: Shoulder, ankle, knee, then head and neck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</a:rPr>
              <a:t>Skin infections (8-20%) of all reported injuries in both HS and collegiate respective. 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-112" charset="-128"/>
              </a:rPr>
              <a:t>Herpes, impetigo, ringworm,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 pitchFamily="-112" charset="-128"/>
              </a:rPr>
              <a:t>tinea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-112" charset="-128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 pitchFamily="-112" charset="-128"/>
              </a:rPr>
              <a:t>corporis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-112" charset="-128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 pitchFamily="-112" charset="-128"/>
              </a:rPr>
              <a:t>cellulitis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-112" charset="-128"/>
              </a:rPr>
              <a:t> and MRSA are 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-112" charset="-128"/>
              </a:rPr>
              <a:t>common.</a:t>
            </a:r>
          </a:p>
          <a:p>
            <a:pPr lvl="1"/>
            <a:endParaRPr lang="en-US" sz="2400" dirty="0" smtClean="0">
              <a:ea typeface="ＭＳ Ｐゴシック" pitchFamily="-112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 sz="4000" b="1" dirty="0" smtClean="0"/>
              <a:t>Extent of Injuries: Volleyball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4343400"/>
          </a:xfrm>
        </p:spPr>
        <p:txBody>
          <a:bodyPr/>
          <a:lstStyle/>
          <a:p>
            <a:r>
              <a:rPr lang="en-US" sz="3100" dirty="0" smtClean="0"/>
              <a:t>In 2011-2012, more than 418,903 at the high school level (NFHS, </a:t>
            </a:r>
            <a:r>
              <a:rPr lang="en-US" sz="3100" dirty="0" err="1" smtClean="0"/>
              <a:t>n.d</a:t>
            </a:r>
            <a:r>
              <a:rPr lang="en-US" sz="3100" dirty="0" smtClean="0"/>
              <a:t>.)</a:t>
            </a:r>
          </a:p>
          <a:p>
            <a:r>
              <a:rPr lang="en-US" sz="3100" dirty="0" smtClean="0"/>
              <a:t>HS injury data 2005-2008 (Swenson et al., 2009)</a:t>
            </a:r>
          </a:p>
          <a:p>
            <a:pPr lvl="1"/>
            <a:r>
              <a:rPr lang="en-US" sz="3100" dirty="0" smtClean="0">
                <a:ea typeface="ＭＳ Ｐゴシック" pitchFamily="-112" charset="-128"/>
              </a:rPr>
              <a:t>Ankle injuries are most common at rates 2% less than girls’ basketball and 20% higher than girls’ soccer.</a:t>
            </a:r>
          </a:p>
          <a:p>
            <a:r>
              <a:rPr lang="en-US" sz="3100" dirty="0" smtClean="0"/>
              <a:t>Low rate of severe injuries (Darrow et al., 2009)</a:t>
            </a:r>
          </a:p>
          <a:p>
            <a:pPr lvl="1"/>
            <a:r>
              <a:rPr lang="en-US" sz="3100" dirty="0" smtClean="0">
                <a:ea typeface="ＭＳ Ｐゴシック" pitchFamily="-112" charset="-128"/>
              </a:rPr>
              <a:t>Knee and ankle ligament injuries are most common.</a:t>
            </a:r>
          </a:p>
          <a:p>
            <a:endParaRPr lang="en-US" sz="31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 anchor="t"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Extent of Injuries: Soccer</a:t>
            </a:r>
          </a:p>
        </p:txBody>
      </p:sp>
      <p:sp>
        <p:nvSpPr>
          <p:cNvPr id="49155" name="Content Placeholder 4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53000"/>
          </a:xfrm>
        </p:spPr>
        <p:txBody>
          <a:bodyPr/>
          <a:lstStyle/>
          <a:p>
            <a:r>
              <a:rPr lang="en-US" sz="3000" dirty="0" smtClean="0"/>
              <a:t>In 2011-2012, more than 782,732 at the high school level (NFHS, </a:t>
            </a:r>
            <a:r>
              <a:rPr lang="en-US" sz="3000" dirty="0" err="1" smtClean="0"/>
              <a:t>n.d</a:t>
            </a:r>
            <a:r>
              <a:rPr lang="en-US" sz="3000" dirty="0" smtClean="0"/>
              <a:t>.)</a:t>
            </a:r>
          </a:p>
          <a:p>
            <a:r>
              <a:rPr lang="en-US" sz="3000" dirty="0" smtClean="0"/>
              <a:t>Injury data 2005-2007 (Yard, Schroder, et al., 2008)</a:t>
            </a:r>
          </a:p>
          <a:p>
            <a:pPr lvl="1"/>
            <a:r>
              <a:rPr lang="en-US" sz="3000" dirty="0" smtClean="0">
                <a:ea typeface="ＭＳ Ｐゴシック" pitchFamily="-112" charset="-128"/>
              </a:rPr>
              <a:t>2.39 injuries per 1000 athletic exposures</a:t>
            </a:r>
          </a:p>
          <a:p>
            <a:pPr lvl="1"/>
            <a:r>
              <a:rPr lang="en-US" sz="3000" dirty="0" smtClean="0">
                <a:ea typeface="ＭＳ Ｐゴシック" pitchFamily="-112" charset="-128"/>
              </a:rPr>
              <a:t>2X incident in games vs. practice</a:t>
            </a:r>
          </a:p>
          <a:p>
            <a:pPr lvl="1"/>
            <a:r>
              <a:rPr lang="en-US" sz="3000" dirty="0" smtClean="0">
                <a:ea typeface="ＭＳ Ｐゴシック" pitchFamily="-112" charset="-128"/>
              </a:rPr>
              <a:t>60% were incomplete and complete ligaments sprains or contusions.</a:t>
            </a:r>
          </a:p>
          <a:p>
            <a:pPr lvl="1"/>
            <a:r>
              <a:rPr lang="en-US" sz="3000" dirty="0" smtClean="0">
                <a:ea typeface="ＭＳ Ｐゴシック" pitchFamily="-112" charset="-128"/>
              </a:rPr>
              <a:t>The lower extremity and the head/face combined for approximately 69% of the injuries. </a:t>
            </a:r>
          </a:p>
          <a:p>
            <a:pPr lvl="1"/>
            <a:endParaRPr lang="en-US" sz="3000" dirty="0" smtClean="0">
              <a:ea typeface="ＭＳ Ｐゴシック" pitchFamily="-112" charset="-128"/>
            </a:endParaRPr>
          </a:p>
          <a:p>
            <a:pPr lvl="1"/>
            <a:endParaRPr lang="en-US" sz="3000" dirty="0" smtClean="0">
              <a:ea typeface="ＭＳ Ｐゴシック" pitchFamily="-112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990600"/>
          </a:xfrm>
        </p:spPr>
        <p:txBody>
          <a:bodyPr anchor="t"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Extent of Injuries: Soccer</a:t>
            </a:r>
          </a:p>
        </p:txBody>
      </p:sp>
      <p:sp>
        <p:nvSpPr>
          <p:cNvPr id="50179" name="Content Placeholder 4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114800"/>
          </a:xfrm>
        </p:spPr>
        <p:txBody>
          <a:bodyPr/>
          <a:lstStyle/>
          <a:p>
            <a:r>
              <a:rPr lang="en-US" sz="3300" dirty="0" smtClean="0"/>
              <a:t>Injury data 2005-2007 (Yard, Schroder, et al., 2008)</a:t>
            </a:r>
          </a:p>
          <a:p>
            <a:pPr lvl="1"/>
            <a:r>
              <a:rPr lang="en-US" sz="3300" dirty="0" smtClean="0">
                <a:ea typeface="ＭＳ Ｐゴシック" pitchFamily="-112" charset="-128"/>
              </a:rPr>
              <a:t>Girls sustained complete ligament sprains at a rate of 26.4 per 100,000 athlete exposures, compared to a competition rate of for boys of 1.98.</a:t>
            </a:r>
          </a:p>
          <a:p>
            <a:pPr lvl="1"/>
            <a:r>
              <a:rPr lang="en-US" sz="3300" dirty="0" smtClean="0">
                <a:solidFill>
                  <a:srgbClr val="000000"/>
                </a:solidFill>
                <a:ea typeface="ＭＳ Ｐゴシック" pitchFamily="-112" charset="-128"/>
              </a:rPr>
              <a:t>Female athletes have a higher ratio </a:t>
            </a:r>
            <a:r>
              <a:rPr lang="en-US" sz="3300" dirty="0" smtClean="0">
                <a:solidFill>
                  <a:srgbClr val="000000"/>
                </a:solidFill>
                <a:ea typeface="ＭＳ Ｐゴシック" pitchFamily="-112" charset="-128"/>
              </a:rPr>
              <a:t>of </a:t>
            </a:r>
            <a:r>
              <a:rPr lang="en-US" sz="3300" dirty="0" smtClean="0">
                <a:solidFill>
                  <a:srgbClr val="000000"/>
                </a:solidFill>
                <a:ea typeface="ＭＳ Ｐゴシック" pitchFamily="-112" charset="-128"/>
              </a:rPr>
              <a:t>knee, specifically ACL, injuries than male athletes.</a:t>
            </a:r>
          </a:p>
          <a:p>
            <a:pPr lvl="1"/>
            <a:endParaRPr lang="en-US" sz="3300" dirty="0" smtClean="0">
              <a:ea typeface="ＭＳ Ｐゴシック" pitchFamily="-112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77200" cy="990600"/>
          </a:xfrm>
        </p:spPr>
        <p:txBody>
          <a:bodyPr anchor="t"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Extent of Injuries: Soccer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900" dirty="0" smtClean="0">
                <a:solidFill>
                  <a:srgbClr val="000000"/>
                </a:solidFill>
              </a:rPr>
              <a:t>Research has shown that the majority of head injuries result from collisions not intentional heading. (</a:t>
            </a:r>
            <a:r>
              <a:rPr lang="en-US" sz="2900" dirty="0" err="1" smtClean="0">
                <a:solidFill>
                  <a:srgbClr val="000000"/>
                </a:solidFill>
              </a:rPr>
              <a:t>Koutures</a:t>
            </a:r>
            <a:r>
              <a:rPr lang="en-US" sz="2900" dirty="0" smtClean="0">
                <a:solidFill>
                  <a:srgbClr val="000000"/>
                </a:solidFill>
              </a:rPr>
              <a:t> &amp; Gregory, 2010) </a:t>
            </a:r>
          </a:p>
          <a:p>
            <a:pPr lvl="1">
              <a:lnSpc>
                <a:spcPct val="90000"/>
              </a:lnSpc>
            </a:pPr>
            <a:r>
              <a:rPr lang="en-US" sz="2900" dirty="0" smtClean="0">
                <a:solidFill>
                  <a:srgbClr val="000000"/>
                </a:solidFill>
                <a:ea typeface="ＭＳ Ｐゴシック" pitchFamily="-112" charset="-128"/>
              </a:rPr>
              <a:t>Concussion represent about 3% of all injuries reported for both genders. (Le Gall et al, 2008)</a:t>
            </a:r>
          </a:p>
          <a:p>
            <a:pPr>
              <a:lnSpc>
                <a:spcPct val="90000"/>
              </a:lnSpc>
            </a:pPr>
            <a:r>
              <a:rPr lang="en-US" sz="2900" dirty="0" smtClean="0">
                <a:solidFill>
                  <a:srgbClr val="000000"/>
                </a:solidFill>
              </a:rPr>
              <a:t>Improperly constructed, movable soccer goals have been involved in a number of severe injuries and deaths.</a:t>
            </a:r>
            <a:r>
              <a:rPr lang="en-US" sz="2900" dirty="0" smtClean="0"/>
              <a:t> (Consumer Product Safety Commission [CPSC], 1995)</a:t>
            </a:r>
            <a:endParaRPr lang="en-US" sz="29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900" dirty="0" smtClean="0"/>
              <a:t>1979 to 1994, at least 21 deaths were </a:t>
            </a:r>
            <a:r>
              <a:rPr lang="en-US" sz="2900" dirty="0" smtClean="0"/>
              <a:t>reported.</a:t>
            </a:r>
          </a:p>
          <a:p>
            <a:pPr lvl="1">
              <a:lnSpc>
                <a:spcPct val="90000"/>
              </a:lnSpc>
            </a:pPr>
            <a:r>
              <a:rPr lang="en-US" sz="2900" dirty="0" smtClean="0"/>
              <a:t>120 nonfatal injuries occurred that were directly related to movable </a:t>
            </a:r>
            <a:r>
              <a:rPr lang="en-US" sz="2900" dirty="0" smtClean="0"/>
              <a:t>goals.</a:t>
            </a:r>
            <a:endParaRPr lang="en-US" sz="29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700" dirty="0" smtClean="0">
                <a:solidFill>
                  <a:srgbClr val="000000"/>
                </a:solidFill>
              </a:rPr>
              <a:t>Available evidence suggests that for some sports the injury rates are higher for girls while in other sports the rates are higher for boys. </a:t>
            </a:r>
          </a:p>
          <a:p>
            <a:pPr lvl="1">
              <a:lnSpc>
                <a:spcPct val="90000"/>
              </a:lnSpc>
            </a:pPr>
            <a:r>
              <a:rPr lang="en-US" sz="2700" dirty="0" smtClean="0">
                <a:solidFill>
                  <a:srgbClr val="000000"/>
                </a:solidFill>
                <a:ea typeface="ＭＳ Ｐゴシック" pitchFamily="-112" charset="-128"/>
              </a:rPr>
              <a:t>Data for basketball, soccer and baseball/softball indicates that the aggregate rate for boys sports was higher than for girls. (Darrow et al, 2009)</a:t>
            </a:r>
          </a:p>
          <a:p>
            <a:pPr lvl="2">
              <a:lnSpc>
                <a:spcPct val="90000"/>
              </a:lnSpc>
            </a:pPr>
            <a:r>
              <a:rPr lang="en-US" sz="2700" dirty="0" smtClean="0">
                <a:solidFill>
                  <a:srgbClr val="000000"/>
                </a:solidFill>
                <a:ea typeface="ＭＳ Ｐゴシック" pitchFamily="-112" charset="-128"/>
              </a:rPr>
              <a:t>But girls were found to have a much higher rate of knee ligament sprains in soccer. (Yard et al, 2008) </a:t>
            </a:r>
          </a:p>
          <a:p>
            <a:pPr lvl="1">
              <a:lnSpc>
                <a:spcPct val="90000"/>
              </a:lnSpc>
            </a:pPr>
            <a:r>
              <a:rPr lang="en-US" sz="2700" dirty="0" smtClean="0">
                <a:solidFill>
                  <a:srgbClr val="000000"/>
                </a:solidFill>
                <a:ea typeface="ＭＳ Ｐゴシック" pitchFamily="-112" charset="-128"/>
              </a:rPr>
              <a:t>High school data indicates that in basketball, girls sustained more concussions and knee injuries while boys sustained more fractures and contusions. (</a:t>
            </a:r>
            <a:r>
              <a:rPr lang="en-US" sz="2700" dirty="0" err="1" smtClean="0">
                <a:solidFill>
                  <a:srgbClr val="000000"/>
                </a:solidFill>
                <a:ea typeface="ＭＳ Ｐゴシック" pitchFamily="-112" charset="-128"/>
              </a:rPr>
              <a:t>Borowski</a:t>
            </a:r>
            <a:r>
              <a:rPr lang="en-US" sz="2700" dirty="0" smtClean="0">
                <a:solidFill>
                  <a:srgbClr val="000000"/>
                </a:solidFill>
                <a:ea typeface="ＭＳ Ｐゴシック" pitchFamily="-112" charset="-128"/>
              </a:rPr>
              <a:t> et al, 2008) </a:t>
            </a:r>
          </a:p>
          <a:p>
            <a:pPr lvl="1">
              <a:lnSpc>
                <a:spcPct val="90000"/>
              </a:lnSpc>
            </a:pPr>
            <a:endParaRPr lang="en-US" sz="2700" dirty="0" smtClean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23555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27075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Injury data related to gender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905000"/>
            <a:ext cx="9144000" cy="37338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 Injury continues to be an unavoidable reality for a significant number of participants. </a:t>
            </a:r>
          </a:p>
          <a:p>
            <a:pPr marL="0" indent="0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Of 1421 injuries reported to four hospital emergency rooms over two</a:t>
            </a:r>
            <a:r>
              <a:rPr lang="en-US" dirty="0" smtClean="0">
                <a:solidFill>
                  <a:srgbClr val="000000"/>
                </a:solidFill>
              </a:rPr>
              <a:t> one-</a:t>
            </a:r>
            <a:r>
              <a:rPr lang="en-US" dirty="0" smtClean="0">
                <a:solidFill>
                  <a:srgbClr val="000000"/>
                </a:solidFill>
              </a:rPr>
              <a:t>month periods, 41% were attributed to sports participation. [</a:t>
            </a:r>
            <a:r>
              <a:rPr lang="en-US" dirty="0" err="1" smtClean="0">
                <a:solidFill>
                  <a:srgbClr val="000000"/>
                </a:solidFill>
              </a:rPr>
              <a:t>Damore</a:t>
            </a:r>
            <a:r>
              <a:rPr lang="en-US" dirty="0" smtClean="0">
                <a:solidFill>
                  <a:srgbClr val="000000"/>
                </a:solidFill>
              </a:rPr>
              <a:t> and colleagues (2003)].</a:t>
            </a:r>
            <a:endParaRPr lang="en-US" dirty="0" smtClean="0">
              <a:solidFill>
                <a:srgbClr val="000000"/>
              </a:solidFill>
            </a:endParaRPr>
          </a:p>
          <a:p>
            <a:pPr marL="400050" lvl="1" indent="0">
              <a:lnSpc>
                <a:spcPct val="90000"/>
              </a:lnSpc>
            </a:pPr>
            <a:r>
              <a:rPr lang="en-US" sz="3200" dirty="0" smtClean="0">
                <a:solidFill>
                  <a:srgbClr val="000000"/>
                </a:solidFill>
                <a:ea typeface="ＭＳ Ｐゴシック" pitchFamily="-112" charset="-128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ea typeface="ＭＳ Ｐゴシック" pitchFamily="-112" charset="-128"/>
              </a:rPr>
              <a:t>prains</a:t>
            </a:r>
            <a:r>
              <a:rPr lang="en-US" sz="3200" dirty="0" smtClean="0">
                <a:solidFill>
                  <a:srgbClr val="000000"/>
                </a:solidFill>
                <a:ea typeface="ＭＳ Ｐゴシック" pitchFamily="-112" charset="-128"/>
              </a:rPr>
              <a:t>, contusions, and fractures were the most common injuries. </a:t>
            </a:r>
          </a:p>
        </p:txBody>
      </p:sp>
      <p:sp>
        <p:nvSpPr>
          <p:cNvPr id="20483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838200"/>
          </a:xfrm>
          <a:noFill/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Sports Injury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4800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Typically expressed as the rate of injury per 100 athlete exposures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-112" charset="-128"/>
              </a:rPr>
              <a:t>Soccer 2.1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-112" charset="-128"/>
              </a:rPr>
              <a:t>Baseball 1.7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-112" charset="-128"/>
              </a:rPr>
              <a:t>Football 1.5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-112" charset="-128"/>
              </a:rPr>
              <a:t>Softball 1.0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In all sports, there were more injuries in games than in practice.</a:t>
            </a:r>
            <a:endParaRPr lang="en-US" sz="28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Contusions </a:t>
            </a:r>
            <a:r>
              <a:rPr lang="en-US" sz="2800" dirty="0" smtClean="0">
                <a:solidFill>
                  <a:srgbClr val="000000"/>
                </a:solidFill>
              </a:rPr>
              <a:t>are the most common.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dirty="0" err="1" smtClean="0">
                <a:solidFill>
                  <a:srgbClr val="000000"/>
                </a:solidFill>
              </a:rPr>
              <a:t>Radelet</a:t>
            </a:r>
            <a:r>
              <a:rPr lang="en-US" sz="2200" dirty="0" smtClean="0">
                <a:solidFill>
                  <a:srgbClr val="000000"/>
                </a:solidFill>
              </a:rPr>
              <a:t> and colleagues (2002) </a:t>
            </a: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27075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General Injury Data</a:t>
            </a:r>
          </a:p>
        </p:txBody>
      </p:sp>
      <p:pic>
        <p:nvPicPr>
          <p:cNvPr id="7" name="Picture 6" descr="Screen Shot 2014-03-29 at 7.48.1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295400"/>
            <a:ext cx="3187700" cy="4927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Definition of Sports Injury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10540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There is no universally acceptable definition but most involve time lost.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National Collegiate Athletic Association (NCAA) Definition of Sports Injury: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</a:rPr>
              <a:t>Occurs as a result of participation in organized intercollegiate practice or game.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</a:rPr>
              <a:t>Requires medical attention by a team athletic trainer or physician. 	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</a:rPr>
              <a:t>Results in restriction of athlete’s participation for one or more days after the injury.</a:t>
            </a:r>
          </a:p>
          <a:p>
            <a:pPr>
              <a:buFontTx/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Characteristics of Sport Injury</a:t>
            </a:r>
          </a:p>
        </p:txBody>
      </p:sp>
      <p:sp>
        <p:nvSpPr>
          <p:cNvPr id="24579" name="Content Placeholder 5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1148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Once an injury is identified, several qualifiers are available to enable sports medicine personnel to better describe the precise characteristics of the injury. 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  <a:ea typeface="ＭＳ Ｐゴシック" pitchFamily="-112" charset="-128"/>
              </a:rPr>
              <a:t>Time frame of injury</a:t>
            </a:r>
          </a:p>
          <a:p>
            <a:pPr lvl="2"/>
            <a:r>
              <a:rPr lang="en-US" sz="3200" dirty="0" smtClean="0">
                <a:solidFill>
                  <a:srgbClr val="000000"/>
                </a:solidFill>
                <a:ea typeface="ＭＳ Ｐゴシック" pitchFamily="-112" charset="-128"/>
              </a:rPr>
              <a:t>Acute, Chronic and Overuse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  <a:ea typeface="ＭＳ Ｐゴシック" pitchFamily="-112" charset="-128"/>
              </a:rPr>
              <a:t>Catastrophic vs. Non-catastrophic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  <a:ea typeface="ＭＳ Ｐゴシック" pitchFamily="-112" charset="-128"/>
              </a:rPr>
              <a:t>Type of tissue(s) involved and injury location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772400" cy="990600"/>
          </a:xfrm>
        </p:spPr>
        <p:txBody>
          <a:bodyPr anchor="t"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Acute Injuries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495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Acute Injury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–</a:t>
            </a:r>
            <a:r>
              <a:rPr lang="en-US" dirty="0" smtClean="0">
                <a:solidFill>
                  <a:srgbClr val="000000"/>
                </a:solidFill>
              </a:rPr>
              <a:t> “characterized by rapid onset, resulting from a traumatic event” (AAOS, 1991) </a:t>
            </a:r>
          </a:p>
          <a:p>
            <a:pPr lvl="2">
              <a:lnSpc>
                <a:spcPct val="90000"/>
              </a:lnSpc>
            </a:pPr>
            <a:r>
              <a:rPr lang="en-US" sz="3200" dirty="0" smtClean="0">
                <a:solidFill>
                  <a:srgbClr val="000000"/>
                </a:solidFill>
                <a:ea typeface="ＭＳ Ｐゴシック" pitchFamily="-112" charset="-128"/>
              </a:rPr>
              <a:t>Typically involve significant trauma followed by pain, swelling, and loss of function.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0000"/>
                </a:solidFill>
              </a:rPr>
              <a:t>Trauma to create acute injury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Critical Force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–</a:t>
            </a:r>
            <a:r>
              <a:rPr lang="en-US" dirty="0" smtClean="0">
                <a:solidFill>
                  <a:srgbClr val="000000"/>
                </a:solidFill>
              </a:rPr>
              <a:t> “magnitude of a single force for which the anatomical structure of interest is damaged” (</a:t>
            </a:r>
            <a:r>
              <a:rPr lang="en-US" dirty="0" err="1" smtClean="0">
                <a:solidFill>
                  <a:srgbClr val="000000"/>
                </a:solidFill>
              </a:rPr>
              <a:t>Nigg</a:t>
            </a:r>
            <a:r>
              <a:rPr lang="en-US" dirty="0" smtClean="0">
                <a:solidFill>
                  <a:srgbClr val="000000"/>
                </a:solidFill>
              </a:rPr>
              <a:t> &amp; </a:t>
            </a:r>
            <a:r>
              <a:rPr lang="en-US" dirty="0" err="1" smtClean="0">
                <a:solidFill>
                  <a:srgbClr val="000000"/>
                </a:solidFill>
              </a:rPr>
              <a:t>Bobbert</a:t>
            </a:r>
            <a:r>
              <a:rPr lang="en-US" dirty="0" smtClean="0">
                <a:solidFill>
                  <a:srgbClr val="000000"/>
                </a:solidFill>
              </a:rPr>
              <a:t>, 1990)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rlpool">
  <a:themeElements>
    <a:clrScheme name="Whirlpool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7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2603</TotalTime>
  <Words>2559</Words>
  <Application>Microsoft Macintosh PowerPoint</Application>
  <PresentationFormat>On-screen Show (4:3)</PresentationFormat>
  <Paragraphs>224</Paragraphs>
  <Slides>38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Whirlpool</vt:lpstr>
      <vt:lpstr>Chapter 1</vt:lpstr>
      <vt:lpstr>Sports Participation</vt:lpstr>
      <vt:lpstr>Slide 3</vt:lpstr>
      <vt:lpstr>Injury data related to gender</vt:lpstr>
      <vt:lpstr>Sports Injury</vt:lpstr>
      <vt:lpstr>General Injury Data</vt:lpstr>
      <vt:lpstr>Definition of Sports Injury</vt:lpstr>
      <vt:lpstr>Characteristics of Sport Injury</vt:lpstr>
      <vt:lpstr>Acute Injuries</vt:lpstr>
      <vt:lpstr>Chronic Injuries</vt:lpstr>
      <vt:lpstr>Overuse Injuries</vt:lpstr>
      <vt:lpstr>Catastrophic Injury [Mueller and Cantu (2009)]</vt:lpstr>
      <vt:lpstr>Catastrophic Injury Trends</vt:lpstr>
      <vt:lpstr>Types of Tissues</vt:lpstr>
      <vt:lpstr>Injury Classifications</vt:lpstr>
      <vt:lpstr>Injury Classifications</vt:lpstr>
      <vt:lpstr>Injury Classifications </vt:lpstr>
      <vt:lpstr>Skeletal Tissue Injuries</vt:lpstr>
      <vt:lpstr>Skeletal Tissue Injuries</vt:lpstr>
      <vt:lpstr>Skeletal Tissue Injuries</vt:lpstr>
      <vt:lpstr>Skeletal Tissue Injuries</vt:lpstr>
      <vt:lpstr>Dislocations</vt:lpstr>
      <vt:lpstr>Injury Recognition</vt:lpstr>
      <vt:lpstr>Epidemiology of Sports Injuries</vt:lpstr>
      <vt:lpstr>Epidemiology of Sports Injuries</vt:lpstr>
      <vt:lpstr>Classification of Sports</vt:lpstr>
      <vt:lpstr>Extent of Injuries: Tackle Football</vt:lpstr>
      <vt:lpstr>Extent of Injuries: Tackle Football</vt:lpstr>
      <vt:lpstr>Extent of Injuries: Basketball</vt:lpstr>
      <vt:lpstr>Extent of Injuries: Baseball</vt:lpstr>
      <vt:lpstr>Extent of Injuries: Baseball</vt:lpstr>
      <vt:lpstr>Extent of Injuries: Softball</vt:lpstr>
      <vt:lpstr>Extent of Injuries: Wrestling</vt:lpstr>
      <vt:lpstr>Extent of Injuries: Wrestling</vt:lpstr>
      <vt:lpstr>Extent of Injuries: Volleyball</vt:lpstr>
      <vt:lpstr>Extent of Injuries: Soccer</vt:lpstr>
      <vt:lpstr>Extent of Injuries: Soccer</vt:lpstr>
      <vt:lpstr>Extent of Injuries: Soccer</vt:lpstr>
    </vt:vector>
  </TitlesOfParts>
  <Company>Pfeiffer Family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Concepts of Athletic Training</dc:title>
  <dc:creator>Ron Pfeiffer</dc:creator>
  <cp:lastModifiedBy>Kayla Dos Santos</cp:lastModifiedBy>
  <cp:revision>304</cp:revision>
  <cp:lastPrinted>1998-05-15T14:12:10Z</cp:lastPrinted>
  <dcterms:created xsi:type="dcterms:W3CDTF">2014-03-29T23:37:22Z</dcterms:created>
  <dcterms:modified xsi:type="dcterms:W3CDTF">2014-03-30T00:14:04Z</dcterms:modified>
</cp:coreProperties>
</file>