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79" r:id="rId4"/>
    <p:sldId id="280" r:id="rId5"/>
    <p:sldId id="271" r:id="rId6"/>
    <p:sldId id="257" r:id="rId7"/>
    <p:sldId id="269" r:id="rId8"/>
    <p:sldId id="270" r:id="rId9"/>
    <p:sldId id="273" r:id="rId10"/>
    <p:sldId id="274" r:id="rId11"/>
    <p:sldId id="261" r:id="rId12"/>
    <p:sldId id="276" r:id="rId13"/>
    <p:sldId id="262" r:id="rId14"/>
    <p:sldId id="277" r:id="rId15"/>
    <p:sldId id="278" r:id="rId16"/>
    <p:sldId id="268" r:id="rId17"/>
    <p:sldId id="281" r:id="rId18"/>
    <p:sldId id="275" r:id="rId19"/>
    <p:sldId id="28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FFCC"/>
    <a:srgbClr val="FF9933"/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92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</a:defRPr>
            </a:lvl1pPr>
          </a:lstStyle>
          <a:p>
            <a:fld id="{576B39C7-6F78-42DB-AF2C-CB71DC69BD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</a:defRPr>
            </a:lvl1pPr>
          </a:lstStyle>
          <a:p>
            <a:fld id="{C96563A8-4FD6-4CB5-8D2A-98BD4E2584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2B726-4EC6-41BF-806D-46F4B8EF5C1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3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80808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8080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8080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8080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8080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80808"/>
          </a:solidFill>
          <a:latin typeface="Arial" pitchFamily="-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80808"/>
          </a:solidFill>
          <a:latin typeface="Arial" pitchFamily="-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80808"/>
          </a:solidFill>
          <a:latin typeface="Arial" pitchFamily="-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80808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80808"/>
        </a:buClr>
        <a:buChar char="•"/>
        <a:defRPr kumimoji="1"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80808"/>
        </a:buClr>
        <a:buChar char="•"/>
        <a:defRPr kumimoji="1" sz="2800">
          <a:solidFill>
            <a:srgbClr val="080808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80808"/>
        </a:buClr>
        <a:buChar char="•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nata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4343400" cy="13716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FFFFCC"/>
                </a:solidFill>
              </a:rPr>
              <a:t>Chapter 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124200"/>
            <a:ext cx="4419600" cy="609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CC"/>
                </a:solidFill>
              </a:rPr>
              <a:t>The Athletic Health Care Team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 dirty="0" smtClean="0">
                <a:solidFill>
                  <a:srgbClr val="080808"/>
                </a:solidFill>
              </a:rPr>
              <a:t>Integrate medical expertise with other health care providers, including medical specialists, athletic </a:t>
            </a:r>
            <a:r>
              <a:rPr lang="en-US" dirty="0" smtClean="0">
                <a:solidFill>
                  <a:srgbClr val="080808"/>
                </a:solidFill>
              </a:rPr>
              <a:t>trainers, </a:t>
            </a:r>
            <a:r>
              <a:rPr lang="en-US" dirty="0" smtClean="0">
                <a:solidFill>
                  <a:srgbClr val="080808"/>
                </a:solidFill>
              </a:rPr>
              <a:t>and allied health professionals.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Provide for appropriate education and counseling regarding nutrition, strength and conditioning, </a:t>
            </a:r>
            <a:r>
              <a:rPr lang="en-US" dirty="0" err="1" smtClean="0">
                <a:solidFill>
                  <a:srgbClr val="080808"/>
                </a:solidFill>
              </a:rPr>
              <a:t>ergogenic</a:t>
            </a:r>
            <a:r>
              <a:rPr lang="en-US" dirty="0" smtClean="0">
                <a:solidFill>
                  <a:srgbClr val="080808"/>
                </a:solidFill>
              </a:rPr>
              <a:t> aids, substance abuse, and other medical problems that could affect the athlete.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Provide for proper documentation and medical record keeping.</a:t>
            </a:r>
          </a:p>
          <a:p>
            <a:endParaRPr lang="en-US" dirty="0" smtClean="0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algn="ctr"/>
            <a:r>
              <a:rPr lang="en-US" sz="4000" b="1" dirty="0" smtClean="0"/>
              <a:t>Team Physician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609600"/>
          </a:xfrm>
        </p:spPr>
        <p:txBody>
          <a:bodyPr/>
          <a:lstStyle/>
          <a:p>
            <a:pPr algn="ctr"/>
            <a:r>
              <a:rPr lang="en-US" sz="4000" b="1" dirty="0" smtClean="0"/>
              <a:t>BOC – Certified Athletic Trainer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6019800"/>
          </a:xfrm>
        </p:spPr>
        <p:txBody>
          <a:bodyPr/>
          <a:lstStyle/>
          <a:p>
            <a:r>
              <a:rPr lang="en-US" sz="2900" dirty="0" smtClean="0">
                <a:solidFill>
                  <a:srgbClr val="080808"/>
                </a:solidFill>
              </a:rPr>
              <a:t>An allied health care professional with extensive education in clinical care &amp; prevention of sports injuries.</a:t>
            </a:r>
          </a:p>
          <a:p>
            <a:r>
              <a:rPr lang="en-US" sz="2900" dirty="0" smtClean="0">
                <a:solidFill>
                  <a:srgbClr val="080808"/>
                </a:solidFill>
              </a:rPr>
              <a:t>Athletic trainers receive formal instruction from accredited programs in the following  practice domains: </a:t>
            </a:r>
          </a:p>
          <a:p>
            <a:pPr lvl="1"/>
            <a:r>
              <a:rPr lang="en-US" sz="2900" dirty="0" smtClean="0"/>
              <a:t>Injury prevention, recognition, evaluation, and immediate care, </a:t>
            </a:r>
            <a:r>
              <a:rPr lang="en-US" sz="2900" dirty="0" smtClean="0"/>
              <a:t>treatment, </a:t>
            </a:r>
            <a:r>
              <a:rPr lang="en-US" sz="2900" dirty="0" smtClean="0"/>
              <a:t>and rehabilitation.</a:t>
            </a:r>
          </a:p>
          <a:p>
            <a:pPr lvl="1"/>
            <a:r>
              <a:rPr lang="en-US" sz="2900" dirty="0" smtClean="0"/>
              <a:t>Health care organization and administration.</a:t>
            </a:r>
          </a:p>
          <a:p>
            <a:pPr lvl="1"/>
            <a:r>
              <a:rPr lang="en-US" sz="2900" dirty="0" smtClean="0"/>
              <a:t>Professional development and responsibility.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National Athletic Trainers’ Association</a:t>
            </a:r>
            <a:br>
              <a:rPr lang="en-US" sz="4000" b="1" dirty="0" smtClean="0"/>
            </a:br>
            <a:r>
              <a:rPr lang="en-US" sz="4000" b="1" dirty="0" smtClean="0"/>
              <a:t>(NATA)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572000" cy="4495800"/>
          </a:xfrm>
        </p:spPr>
        <p:txBody>
          <a:bodyPr/>
          <a:lstStyle/>
          <a:p>
            <a:r>
              <a:rPr lang="en-US" dirty="0" smtClean="0">
                <a:solidFill>
                  <a:srgbClr val="080808"/>
                </a:solidFill>
              </a:rPr>
              <a:t>NATA is the professional membership association for certified athletic trainers and others who support the athletic training profession.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Founded in </a:t>
            </a:r>
            <a:r>
              <a:rPr lang="en-US" dirty="0" smtClean="0">
                <a:solidFill>
                  <a:srgbClr val="080808"/>
                </a:solidFill>
              </a:rPr>
              <a:t>1950.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More than 30,000 members worldwide today.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3048000"/>
            <a:ext cx="4343400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Arial" pitchFamily="-112" charset="0"/>
                <a:ea typeface="+mn-ea"/>
              </a:rPr>
              <a:t>Visit:</a:t>
            </a:r>
            <a:endParaRPr lang="en-US" sz="3200" dirty="0">
              <a:solidFill>
                <a:srgbClr val="080808"/>
              </a:solidFill>
              <a:latin typeface="Arial" pitchFamily="-112" charset="0"/>
              <a:ea typeface="+mn-ea"/>
            </a:endParaRPr>
          </a:p>
          <a:p>
            <a:pPr>
              <a:defRPr/>
            </a:pPr>
            <a:r>
              <a:rPr lang="en-US" sz="3200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" pitchFamily="-112" charset="0"/>
                <a:ea typeface="+mn-ea"/>
                <a:hlinkClick r:id="rId2"/>
              </a:rPr>
              <a:t>http://www.nata.org/</a:t>
            </a:r>
            <a:endParaRPr lang="en-US" sz="3200" dirty="0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Arial" pitchFamily="-112" charset="0"/>
              <a:ea typeface="+mn-ea"/>
            </a:endParaRPr>
          </a:p>
          <a:p>
            <a:pPr>
              <a:defRPr/>
            </a:pPr>
            <a:r>
              <a:rPr lang="en-US" sz="2800" dirty="0">
                <a:latin typeface="Arial" pitchFamily="-112" charset="0"/>
                <a:ea typeface="+mn-ea"/>
              </a:rPr>
              <a:t>For more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algn="ctr"/>
            <a:r>
              <a:rPr lang="en-US" sz="4000" b="1" dirty="0" smtClean="0"/>
              <a:t>BOC Athletic Trainer Certification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80808"/>
                </a:solidFill>
              </a:rPr>
              <a:t>To qualify: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Complete a CAATE-accredited Athletic Training Education Program (ATEP).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Take certification examination that is now offered via a national network of computerized testing centers.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6" name="Picture 5" descr="Screen Shot 2014-04-03 at 8.10.5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93" y="1905000"/>
            <a:ext cx="4960307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z="3100" dirty="0" smtClean="0">
                <a:solidFill>
                  <a:srgbClr val="080808"/>
                </a:solidFill>
              </a:rPr>
              <a:t>CAATE-accredited programs must include formal instruction in the following subject matter areas:</a:t>
            </a:r>
          </a:p>
          <a:p>
            <a:pPr lvl="1"/>
            <a:r>
              <a:rPr lang="en-US" sz="3100" dirty="0" smtClean="0"/>
              <a:t>Human anatomy, Human physiology, Exercise physiology, Kinesiology/Biomechanics, Chemistry, Biology, Physics, </a:t>
            </a:r>
            <a:r>
              <a:rPr lang="en-US" sz="3100" dirty="0" smtClean="0"/>
              <a:t>Statistics, </a:t>
            </a:r>
            <a:r>
              <a:rPr lang="en-US" sz="3100" dirty="0" smtClean="0"/>
              <a:t>and research design</a:t>
            </a:r>
          </a:p>
          <a:p>
            <a:pPr lvl="1"/>
            <a:r>
              <a:rPr lang="en-US" sz="3100" dirty="0" smtClean="0"/>
              <a:t>Professional content in athletic </a:t>
            </a:r>
            <a:r>
              <a:rPr lang="en-US" sz="3100" dirty="0" smtClean="0"/>
              <a:t>training.</a:t>
            </a:r>
            <a:endParaRPr lang="en-US" sz="31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kumimoji="1" lang="en-US" sz="4000" b="1" dirty="0">
                <a:solidFill>
                  <a:srgbClr val="080808"/>
                </a:solidFill>
              </a:rPr>
              <a:t>Commission on Accreditation of Athletic Training Education (CAATE)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pPr algn="ctr"/>
            <a:r>
              <a:rPr lang="en-US" sz="4000" b="1" dirty="0" smtClean="0"/>
              <a:t>CAATE</a:t>
            </a:r>
            <a:r>
              <a:rPr lang="en-US" sz="4000" b="1" dirty="0" smtClean="0"/>
              <a:t>: Professional </a:t>
            </a:r>
            <a:r>
              <a:rPr lang="en-US" sz="4000" b="1" dirty="0" smtClean="0"/>
              <a:t>Content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b="1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05400"/>
          </a:xfrm>
        </p:spPr>
        <p:txBody>
          <a:bodyPr/>
          <a:lstStyle/>
          <a:p>
            <a:r>
              <a:rPr lang="en-US" dirty="0" smtClean="0">
                <a:solidFill>
                  <a:srgbClr val="080808"/>
                </a:solidFill>
              </a:rPr>
              <a:t>Risk management and injury prevention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Pathology of injury and illnesses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Orthopedic clinical examination and diagnosis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Acute care of injuries and illnesses, medical </a:t>
            </a:r>
            <a:r>
              <a:rPr lang="en-US" dirty="0" smtClean="0">
                <a:solidFill>
                  <a:srgbClr val="080808"/>
                </a:solidFill>
              </a:rPr>
              <a:t>conditions, </a:t>
            </a:r>
            <a:r>
              <a:rPr lang="en-US" dirty="0" smtClean="0">
                <a:solidFill>
                  <a:srgbClr val="080808"/>
                </a:solidFill>
              </a:rPr>
              <a:t>and disabilities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Therapeutic modalities, conditioning, rehabilitation exercise, </a:t>
            </a:r>
            <a:r>
              <a:rPr lang="en-US" dirty="0" smtClean="0">
                <a:solidFill>
                  <a:srgbClr val="080808"/>
                </a:solidFill>
              </a:rPr>
              <a:t>pharmacology, and </a:t>
            </a:r>
            <a:r>
              <a:rPr lang="en-US" dirty="0" smtClean="0">
                <a:solidFill>
                  <a:srgbClr val="080808"/>
                </a:solidFill>
              </a:rPr>
              <a:t>nutritional aspects of injuries &amp; illnesses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Psychosocial intervention and referral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Health care administration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066800"/>
          </a:xfrm>
        </p:spPr>
        <p:txBody>
          <a:bodyPr/>
          <a:lstStyle/>
          <a:p>
            <a:pPr algn="ctr"/>
            <a:r>
              <a:rPr lang="en-US" sz="4000" b="1" dirty="0" smtClean="0"/>
              <a:t>Professional Settings for Athletic Trainers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r>
              <a:rPr lang="en-US" dirty="0" smtClean="0">
                <a:solidFill>
                  <a:srgbClr val="080808"/>
                </a:solidFill>
              </a:rPr>
              <a:t>Today the types of job settings for athletic trainers have increased dramatically as the profession gains more public recognition. The following are common settings:</a:t>
            </a:r>
          </a:p>
          <a:p>
            <a:pPr lvl="1"/>
            <a:r>
              <a:rPr lang="en-US" dirty="0" smtClean="0"/>
              <a:t>Colleges/Universities</a:t>
            </a:r>
          </a:p>
          <a:p>
            <a:pPr lvl="1"/>
            <a:r>
              <a:rPr lang="en-US" dirty="0" smtClean="0"/>
              <a:t>Secondary Schools</a:t>
            </a:r>
          </a:p>
          <a:p>
            <a:pPr lvl="1"/>
            <a:r>
              <a:rPr lang="en-US" dirty="0" smtClean="0"/>
              <a:t>Professional Sports</a:t>
            </a:r>
          </a:p>
          <a:p>
            <a:pPr lvl="1"/>
            <a:r>
              <a:rPr lang="en-US" dirty="0" smtClean="0"/>
              <a:t>Rehabilitation Clinics/Hospitals</a:t>
            </a:r>
          </a:p>
          <a:p>
            <a:pPr lvl="1"/>
            <a:r>
              <a:rPr lang="en-US" dirty="0" smtClean="0"/>
              <a:t>Industrial Settings</a:t>
            </a:r>
          </a:p>
          <a:p>
            <a:pPr lvl="1"/>
            <a:r>
              <a:rPr lang="en-US" dirty="0" smtClean="0"/>
              <a:t>Military</a:t>
            </a:r>
          </a:p>
          <a:p>
            <a:endParaRPr lang="en-US" dirty="0" smtClean="0">
              <a:solidFill>
                <a:srgbClr val="080808"/>
              </a:solidFill>
            </a:endParaRPr>
          </a:p>
          <a:p>
            <a:endParaRPr lang="en-US" dirty="0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algn="ctr"/>
            <a:r>
              <a:rPr lang="en-US" sz="4000" b="1" dirty="0" smtClean="0"/>
              <a:t>Sports Medicine Clinic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r>
              <a:rPr lang="en-US" dirty="0" smtClean="0"/>
              <a:t>Growth during the </a:t>
            </a:r>
            <a:r>
              <a:rPr lang="en-US" dirty="0" smtClean="0"/>
              <a:t>1980s</a:t>
            </a:r>
            <a:endParaRPr lang="en-US" dirty="0" smtClean="0"/>
          </a:p>
          <a:p>
            <a:r>
              <a:rPr lang="en-US" dirty="0" smtClean="0"/>
              <a:t>Staffed with</a:t>
            </a:r>
            <a:r>
              <a:rPr lang="en-US" dirty="0" smtClean="0"/>
              <a:t> orthopedic </a:t>
            </a:r>
            <a:r>
              <a:rPr lang="en-US" dirty="0" smtClean="0"/>
              <a:t>s</a:t>
            </a:r>
            <a:r>
              <a:rPr lang="en-US" dirty="0" smtClean="0"/>
              <a:t>urgeons</a:t>
            </a:r>
            <a:r>
              <a:rPr lang="en-US" dirty="0" smtClean="0"/>
              <a:t>, athletic </a:t>
            </a:r>
            <a:r>
              <a:rPr lang="en-US" dirty="0" smtClean="0"/>
              <a:t>trainers, </a:t>
            </a:r>
            <a:r>
              <a:rPr lang="en-US" dirty="0" smtClean="0"/>
              <a:t>and physical therapists</a:t>
            </a:r>
          </a:p>
          <a:p>
            <a:r>
              <a:rPr lang="en-US" dirty="0" smtClean="0"/>
              <a:t>Patients - high school, </a:t>
            </a:r>
            <a:r>
              <a:rPr lang="en-US" dirty="0" smtClean="0"/>
              <a:t>college, </a:t>
            </a:r>
            <a:r>
              <a:rPr lang="en-US" dirty="0" smtClean="0"/>
              <a:t>and recreational </a:t>
            </a:r>
            <a:r>
              <a:rPr lang="en-US" dirty="0" smtClean="0"/>
              <a:t>athletes</a:t>
            </a:r>
          </a:p>
          <a:p>
            <a:r>
              <a:rPr lang="en-US" dirty="0" smtClean="0"/>
              <a:t>Services – physical therapy, fitness evaluation and exercise prescription, lifestyle counseling, evaluation and treatment of injuries, research (Weidner, 1988) and outreach AT coverage for </a:t>
            </a:r>
            <a:r>
              <a:rPr lang="en-US" dirty="0" smtClean="0"/>
              <a:t>schools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sz="4000" b="1" dirty="0" smtClean="0"/>
              <a:t>Secondary School Setting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10200"/>
          </a:xfrm>
        </p:spPr>
        <p:txBody>
          <a:bodyPr/>
          <a:lstStyle/>
          <a:p>
            <a:r>
              <a:rPr lang="en-US" dirty="0" smtClean="0">
                <a:solidFill>
                  <a:srgbClr val="080808"/>
                </a:solidFill>
              </a:rPr>
              <a:t>Including a BOC-certified athletic trainer on the high school staff can greatly enhance the overall quality of sports medicine services.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Direct link between the injured athlete and the appropriate medical services.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Schools have a variety of options available to them if they want to hire a BOC-certified athletic trainer.</a:t>
            </a:r>
          </a:p>
          <a:p>
            <a:pPr lvl="1"/>
            <a:r>
              <a:rPr lang="en-US" dirty="0" smtClean="0"/>
              <a:t>Teacher and athletic trainer</a:t>
            </a:r>
          </a:p>
          <a:p>
            <a:pPr lvl="1"/>
            <a:r>
              <a:rPr lang="en-US" dirty="0" smtClean="0"/>
              <a:t>Full time athletic trainer</a:t>
            </a:r>
          </a:p>
          <a:p>
            <a:pPr lvl="1"/>
            <a:r>
              <a:rPr lang="en-US" dirty="0" smtClean="0"/>
              <a:t>Contract services athletic trainer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Locating a BOC-Certified Athletic Trainer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743200"/>
            <a:ext cx="5638800" cy="2895600"/>
          </a:xfrm>
        </p:spPr>
        <p:txBody>
          <a:bodyPr/>
          <a:lstStyle/>
          <a:p>
            <a:r>
              <a:rPr lang="en-US" sz="3600" dirty="0" smtClean="0"/>
              <a:t>NATA Career Center</a:t>
            </a:r>
          </a:p>
          <a:p>
            <a:endParaRPr lang="en-US" sz="3600" dirty="0" smtClean="0"/>
          </a:p>
          <a:p>
            <a:r>
              <a:rPr lang="en-US" sz="3600" dirty="0" smtClean="0"/>
              <a:t>CAATE-approved Universities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algn="ctr"/>
            <a:r>
              <a:rPr lang="en-US" sz="4000" b="1" dirty="0" smtClean="0"/>
              <a:t>Athletic Health Care Team (AHCT)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458200" cy="5105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Effective delivery of health care and sports medicine services to participants in sports and other physical activities is best achieved through a comprehensive team approach. Team typically includes but is not limited to: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Physician as Medical Director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Board of Certification (BOC) Certified Athletic Trainer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School nurses, medical specialists, dentists, counselors and others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EMS personnel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Athletic Health Care Team (AHCT)</a:t>
            </a:r>
            <a:br>
              <a:rPr lang="en-US" sz="4000" b="1" dirty="0" smtClean="0"/>
            </a:br>
            <a:r>
              <a:rPr lang="en-US" sz="4000" dirty="0" smtClean="0"/>
              <a:t> (</a:t>
            </a:r>
            <a:r>
              <a:rPr lang="en-US" sz="4000" dirty="0" err="1" smtClean="0"/>
              <a:t>Almquist</a:t>
            </a:r>
            <a:r>
              <a:rPr lang="en-US" sz="4000" dirty="0" smtClean="0"/>
              <a:t> et al., 2008)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114800"/>
          </a:xfrm>
        </p:spPr>
        <p:txBody>
          <a:bodyPr/>
          <a:lstStyle/>
          <a:p>
            <a:pPr>
              <a:buNone/>
            </a:pPr>
            <a:r>
              <a:rPr lang="en-US" sz="3100" dirty="0" smtClean="0"/>
              <a:t>	AHCT coordinates on site with coaches, administrators, athletes and parents to prepare all aspects of a comprehensive medical care plan for a particular setting.</a:t>
            </a:r>
          </a:p>
          <a:p>
            <a:pPr lvl="1"/>
            <a:r>
              <a:rPr lang="en-US" sz="3100" dirty="0" smtClean="0"/>
              <a:t>Typically a secondary school setting</a:t>
            </a:r>
          </a:p>
          <a:p>
            <a:pPr lvl="1"/>
            <a:r>
              <a:rPr lang="en-US" sz="3100" dirty="0" smtClean="0"/>
              <a:t> AHCT should have constant dialogue regarding conditioning programs, equipment and environmental conditions</a:t>
            </a:r>
          </a:p>
          <a:p>
            <a:pPr lvl="1"/>
            <a:endParaRPr lang="en-US" sz="3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algn="ctr"/>
            <a:r>
              <a:rPr lang="en-US" sz="4000" dirty="0" smtClean="0"/>
              <a:t>AHCT in the Secondary School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114800"/>
          </a:xfrm>
        </p:spPr>
        <p:txBody>
          <a:bodyPr/>
          <a:lstStyle/>
          <a:p>
            <a:r>
              <a:rPr lang="en-US" dirty="0" smtClean="0"/>
              <a:t>A task force outlined in detail the critical functions of the AHCT and identified and defined the components necessary to provide medical care effectively in the secondary school setting </a:t>
            </a:r>
            <a:r>
              <a:rPr lang="en-US" sz="2000" dirty="0" smtClean="0"/>
              <a:t>(</a:t>
            </a:r>
            <a:r>
              <a:rPr lang="en-US" sz="2000" dirty="0" err="1" smtClean="0"/>
              <a:t>Almquist</a:t>
            </a:r>
            <a:r>
              <a:rPr lang="en-US" sz="2000" dirty="0" smtClean="0"/>
              <a:t> et al., 2008)</a:t>
            </a:r>
          </a:p>
          <a:p>
            <a:pPr lvl="1"/>
            <a:r>
              <a:rPr lang="en-US" dirty="0" smtClean="0"/>
              <a:t>11 specific functions necessary to ensure “appropriate medical coverage” is provided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Consensus statement developed by the National Athletic Trainers’ Association </a:t>
            </a:r>
            <a:r>
              <a:rPr lang="en-US" sz="2000" dirty="0" smtClean="0"/>
              <a:t>(NATA, </a:t>
            </a:r>
            <a:r>
              <a:rPr lang="en-US" sz="2000" dirty="0" err="1" smtClean="0"/>
              <a:t>n.d</a:t>
            </a:r>
            <a:r>
              <a:rPr lang="en-US" sz="2000" dirty="0" smtClean="0"/>
              <a:t>.)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>
                <a:solidFill>
                  <a:srgbClr val="080808"/>
                </a:solidFill>
              </a:rPr>
              <a:t>The team’s role in medical management of athletes includes:</a:t>
            </a:r>
          </a:p>
          <a:p>
            <a:pPr lvl="1"/>
            <a:r>
              <a:rPr lang="en-US" dirty="0" smtClean="0"/>
              <a:t>Coordinating pre-participation physical exams.</a:t>
            </a:r>
          </a:p>
          <a:p>
            <a:pPr lvl="1"/>
            <a:r>
              <a:rPr lang="en-US" dirty="0" smtClean="0"/>
              <a:t>Providing medical management of injuries and illnesses on and off the field. </a:t>
            </a:r>
          </a:p>
          <a:p>
            <a:pPr lvl="1"/>
            <a:r>
              <a:rPr lang="en-US" dirty="0" smtClean="0"/>
              <a:t>Coordinating, rehabilitation and a safe return to participation after illness or injury. </a:t>
            </a:r>
          </a:p>
          <a:p>
            <a:pPr lvl="1"/>
            <a:r>
              <a:rPr lang="en-US" dirty="0" smtClean="0"/>
              <a:t>Providing education and counseling for coaches, athletes, and parents. </a:t>
            </a:r>
          </a:p>
          <a:p>
            <a:pPr lvl="1"/>
            <a:r>
              <a:rPr lang="en-US" dirty="0" smtClean="0"/>
              <a:t>Providing proper documentation and medical record keeping.</a:t>
            </a: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algn="ctr"/>
            <a:r>
              <a:rPr lang="en-US" sz="4000" b="1" dirty="0" smtClean="0"/>
              <a:t>Athletic Health Care Team (AHCT)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algn="ctr"/>
            <a:r>
              <a:rPr lang="en-US" sz="4000" b="1" dirty="0" smtClean="0"/>
              <a:t>Sports Medicine</a:t>
            </a:r>
            <a:r>
              <a:rPr lang="en-US" sz="4000" dirty="0" smtClean="0"/>
              <a:t>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US" b="1" dirty="0" smtClean="0">
                <a:solidFill>
                  <a:srgbClr val="E50000"/>
                </a:solidFill>
              </a:rPr>
              <a:t>Definition</a:t>
            </a:r>
            <a:r>
              <a:rPr lang="en-US" dirty="0" smtClean="0">
                <a:solidFill>
                  <a:srgbClr val="080808"/>
                </a:solidFill>
              </a:rPr>
              <a:t>: “A field that uses a holistic, comprehensive, and multidisciplinary approach to health care for those engaged in sporting or recreational activity.</a:t>
            </a:r>
            <a:r>
              <a:rPr lang="en-US" sz="1800" dirty="0" smtClean="0">
                <a:solidFill>
                  <a:srgbClr val="080808"/>
                </a:solidFill>
              </a:rPr>
              <a:t>” (</a:t>
            </a:r>
            <a:r>
              <a:rPr lang="en-US" sz="1800" dirty="0" err="1" smtClean="0">
                <a:solidFill>
                  <a:srgbClr val="080808"/>
                </a:solidFill>
              </a:rPr>
              <a:t>Dirckx</a:t>
            </a:r>
            <a:r>
              <a:rPr lang="en-US" sz="1800" dirty="0" smtClean="0">
                <a:solidFill>
                  <a:srgbClr val="080808"/>
                </a:solidFill>
              </a:rPr>
              <a:t>, 1997)</a:t>
            </a:r>
          </a:p>
          <a:p>
            <a:pPr>
              <a:buNone/>
            </a:pPr>
            <a:endParaRPr lang="en-US" dirty="0" smtClean="0">
              <a:solidFill>
                <a:srgbClr val="080808"/>
              </a:solidFill>
            </a:endParaRPr>
          </a:p>
          <a:p>
            <a:r>
              <a:rPr lang="en-US" dirty="0" smtClean="0">
                <a:solidFill>
                  <a:srgbClr val="080808"/>
                </a:solidFill>
              </a:rPr>
              <a:t>Practitioners may include primary care physicians, orthopedic surgeons, athletic trainers, sports physical therapists, dentists, exercise physiologists, conditioning coaches, and sports nutritionists.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85800"/>
          </a:xfrm>
        </p:spPr>
        <p:txBody>
          <a:bodyPr/>
          <a:lstStyle/>
          <a:p>
            <a:pPr algn="ctr"/>
            <a:r>
              <a:rPr lang="en-US" sz="4000" dirty="0" smtClean="0"/>
              <a:t> </a:t>
            </a:r>
            <a:r>
              <a:rPr lang="en-US" sz="4000" b="1" dirty="0" smtClean="0"/>
              <a:t>Key Sports Medicine Team Members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5486400" cy="2667000"/>
          </a:xfrm>
        </p:spPr>
        <p:txBody>
          <a:bodyPr/>
          <a:lstStyle/>
          <a:p>
            <a:r>
              <a:rPr lang="en-US" sz="3200" dirty="0" smtClean="0">
                <a:solidFill>
                  <a:srgbClr val="080808"/>
                </a:solidFill>
              </a:rPr>
              <a:t>Coaches</a:t>
            </a:r>
          </a:p>
          <a:p>
            <a:endParaRPr lang="en-US" sz="3200" dirty="0" smtClean="0">
              <a:solidFill>
                <a:srgbClr val="080808"/>
              </a:solidFill>
            </a:endParaRPr>
          </a:p>
          <a:p>
            <a:r>
              <a:rPr lang="en-US" sz="3200" dirty="0" smtClean="0">
                <a:solidFill>
                  <a:srgbClr val="080808"/>
                </a:solidFill>
              </a:rPr>
              <a:t>BOC Certified Athletic Trainer</a:t>
            </a:r>
          </a:p>
          <a:p>
            <a:endParaRPr lang="en-US" sz="3200" dirty="0" smtClean="0">
              <a:solidFill>
                <a:srgbClr val="080808"/>
              </a:solidFill>
            </a:endParaRPr>
          </a:p>
          <a:p>
            <a:r>
              <a:rPr lang="en-US" sz="3200" dirty="0" smtClean="0">
                <a:solidFill>
                  <a:srgbClr val="080808"/>
                </a:solidFill>
              </a:rPr>
              <a:t>Team Physicians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sz="4000" b="1" dirty="0" smtClean="0"/>
              <a:t>Coaches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r>
              <a:rPr lang="en-US" dirty="0" smtClean="0">
                <a:solidFill>
                  <a:srgbClr val="080808"/>
                </a:solidFill>
              </a:rPr>
              <a:t>Coaches in school settings should be trained in:</a:t>
            </a:r>
          </a:p>
          <a:p>
            <a:pPr lvl="1"/>
            <a:r>
              <a:rPr lang="en-US" dirty="0" smtClean="0"/>
              <a:t>First aid and CPR. Operation of an automatic external defibrillator (AED).</a:t>
            </a:r>
          </a:p>
          <a:p>
            <a:pPr lvl="1"/>
            <a:r>
              <a:rPr lang="en-US" dirty="0" smtClean="0"/>
              <a:t>Basic conditioning procedures.</a:t>
            </a:r>
          </a:p>
          <a:p>
            <a:pPr lvl="1"/>
            <a:r>
              <a:rPr lang="en-US" dirty="0" smtClean="0"/>
              <a:t>Maintenance and fitting of protective equipment.</a:t>
            </a:r>
          </a:p>
          <a:p>
            <a:pPr lvl="1"/>
            <a:r>
              <a:rPr lang="en-US" dirty="0" smtClean="0"/>
              <a:t>Recognition and management of common sports injuries.</a:t>
            </a:r>
          </a:p>
          <a:p>
            <a:pPr lvl="1"/>
            <a:r>
              <a:rPr lang="en-US" dirty="0" smtClean="0"/>
              <a:t>Skills </a:t>
            </a:r>
            <a:r>
              <a:rPr lang="en-US" dirty="0" smtClean="0"/>
              <a:t>instruction.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/>
            <a:r>
              <a:rPr lang="en-US" sz="4000" b="1" dirty="0" smtClean="0"/>
              <a:t>Team Physician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80808"/>
                </a:solidFill>
              </a:rPr>
              <a:t>Duties: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Coordinate </a:t>
            </a:r>
            <a:r>
              <a:rPr lang="en-US" dirty="0" err="1" smtClean="0">
                <a:solidFill>
                  <a:srgbClr val="080808"/>
                </a:solidFill>
              </a:rPr>
              <a:t>preparticipation</a:t>
            </a:r>
            <a:r>
              <a:rPr lang="en-US" dirty="0" smtClean="0">
                <a:solidFill>
                  <a:srgbClr val="080808"/>
                </a:solidFill>
              </a:rPr>
              <a:t> screening, examination and evaluation.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Manage injuries on the field.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Provide for medical management of injury and illness.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Coordinate rehabilitation and return to participation.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Provide for proper preparation for safe return to participation after an illness or injury.</a:t>
            </a:r>
          </a:p>
          <a:p>
            <a:endParaRPr lang="en-US" sz="2400" dirty="0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967</Words>
  <Application>Microsoft Macintosh PowerPoint</Application>
  <PresentationFormat>On-screen Show (4:3)</PresentationFormat>
  <Paragraphs>107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Serene</vt:lpstr>
      <vt:lpstr>Chapter 2</vt:lpstr>
      <vt:lpstr>Athletic Health Care Team (AHCT)</vt:lpstr>
      <vt:lpstr>Athletic Health Care Team (AHCT)  (Almquist et al., 2008)</vt:lpstr>
      <vt:lpstr>AHCT in the Secondary School</vt:lpstr>
      <vt:lpstr>Athletic Health Care Team (AHCT)</vt:lpstr>
      <vt:lpstr>Sports Medicine </vt:lpstr>
      <vt:lpstr> Key Sports Medicine Team Members</vt:lpstr>
      <vt:lpstr>Coaches</vt:lpstr>
      <vt:lpstr>Team Physician</vt:lpstr>
      <vt:lpstr>Team Physician</vt:lpstr>
      <vt:lpstr>BOC – Certified Athletic Trainer</vt:lpstr>
      <vt:lpstr>National Athletic Trainers’ Association (NATA)</vt:lpstr>
      <vt:lpstr>BOC Athletic Trainer Certification</vt:lpstr>
      <vt:lpstr>Slide 14</vt:lpstr>
      <vt:lpstr>CAATE: Professional Content </vt:lpstr>
      <vt:lpstr>Professional Settings for Athletic Trainers</vt:lpstr>
      <vt:lpstr>Sports Medicine Clinic</vt:lpstr>
      <vt:lpstr>Secondary School Setting</vt:lpstr>
      <vt:lpstr>Locating a BOC-Certified Athletic Trainer</vt:lpstr>
    </vt:vector>
  </TitlesOfParts>
  <Company>Pfeiffer 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Ron Pfeiffer</dc:creator>
  <cp:lastModifiedBy>Kayla Dos Santos</cp:lastModifiedBy>
  <cp:revision>114</cp:revision>
  <dcterms:created xsi:type="dcterms:W3CDTF">2014-04-03T23:57:05Z</dcterms:created>
  <dcterms:modified xsi:type="dcterms:W3CDTF">2014-04-04T00:15:36Z</dcterms:modified>
</cp:coreProperties>
</file>