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7"/>
    <p:restoredTop sz="94679"/>
  </p:normalViewPr>
  <p:slideViewPr>
    <p:cSldViewPr snapToGrid="0" snapToObjects="1">
      <p:cViewPr varScale="1">
        <p:scale>
          <a:sx n="62" d="100"/>
          <a:sy n="62" d="100"/>
        </p:scale>
        <p:origin x="224" y="7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46D5A4-D101-5F45-A87C-6A9630C1B83A}" type="datetimeFigureOut">
              <a:rPr lang="en-US" smtClean="0"/>
              <a:t>8/15/18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33A86-F62D-A04E-95DE-D8F264B935B7}" type="slidenum">
              <a:rPr lang="en-US" smtClean="0"/>
              <a:t>‹#›</a:t>
            </a:fld>
            <a:endParaRPr lang="en-US"/>
          </a:p>
        </p:txBody>
      </p:sp>
    </p:spTree>
    <p:extLst>
      <p:ext uri="{BB962C8B-B14F-4D97-AF65-F5344CB8AC3E}">
        <p14:creationId xmlns:p14="http://schemas.microsoft.com/office/powerpoint/2010/main" val="736449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46D5A4-D101-5F45-A87C-6A9630C1B83A}" type="datetimeFigureOut">
              <a:rPr lang="en-US" smtClean="0"/>
              <a:t>8/15/18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33A86-F62D-A04E-95DE-D8F264B935B7}" type="slidenum">
              <a:rPr lang="en-US" smtClean="0"/>
              <a:t>‹#›</a:t>
            </a:fld>
            <a:endParaRPr lang="en-US"/>
          </a:p>
        </p:txBody>
      </p:sp>
    </p:spTree>
    <p:extLst>
      <p:ext uri="{BB962C8B-B14F-4D97-AF65-F5344CB8AC3E}">
        <p14:creationId xmlns:p14="http://schemas.microsoft.com/office/powerpoint/2010/main" val="1563243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46D5A4-D101-5F45-A87C-6A9630C1B83A}" type="datetimeFigureOut">
              <a:rPr lang="en-US" smtClean="0"/>
              <a:t>8/15/18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33A86-F62D-A04E-95DE-D8F264B935B7}" type="slidenum">
              <a:rPr lang="en-US" smtClean="0"/>
              <a:t>‹#›</a:t>
            </a:fld>
            <a:endParaRPr lang="en-US"/>
          </a:p>
        </p:txBody>
      </p:sp>
    </p:spTree>
    <p:extLst>
      <p:ext uri="{BB962C8B-B14F-4D97-AF65-F5344CB8AC3E}">
        <p14:creationId xmlns:p14="http://schemas.microsoft.com/office/powerpoint/2010/main" val="1118113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46D5A4-D101-5F45-A87C-6A9630C1B83A}" type="datetimeFigureOut">
              <a:rPr lang="en-US" smtClean="0"/>
              <a:t>8/15/18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33A86-F62D-A04E-95DE-D8F264B935B7}" type="slidenum">
              <a:rPr lang="en-US" smtClean="0"/>
              <a:t>‹#›</a:t>
            </a:fld>
            <a:endParaRPr lang="en-US"/>
          </a:p>
        </p:txBody>
      </p:sp>
    </p:spTree>
    <p:extLst>
      <p:ext uri="{BB962C8B-B14F-4D97-AF65-F5344CB8AC3E}">
        <p14:creationId xmlns:p14="http://schemas.microsoft.com/office/powerpoint/2010/main" val="315824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6D5A4-D101-5F45-A87C-6A9630C1B83A}" type="datetimeFigureOut">
              <a:rPr lang="en-US" smtClean="0"/>
              <a:t>8/15/18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33A86-F62D-A04E-95DE-D8F264B935B7}" type="slidenum">
              <a:rPr lang="en-US" smtClean="0"/>
              <a:t>‹#›</a:t>
            </a:fld>
            <a:endParaRPr lang="en-US"/>
          </a:p>
        </p:txBody>
      </p:sp>
    </p:spTree>
    <p:extLst>
      <p:ext uri="{BB962C8B-B14F-4D97-AF65-F5344CB8AC3E}">
        <p14:creationId xmlns:p14="http://schemas.microsoft.com/office/powerpoint/2010/main" val="668597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46D5A4-D101-5F45-A87C-6A9630C1B83A}" type="datetimeFigureOut">
              <a:rPr lang="en-US" smtClean="0"/>
              <a:t>8/15/18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333A86-F62D-A04E-95DE-D8F264B935B7}" type="slidenum">
              <a:rPr lang="en-US" smtClean="0"/>
              <a:t>‹#›</a:t>
            </a:fld>
            <a:endParaRPr lang="en-US"/>
          </a:p>
        </p:txBody>
      </p:sp>
    </p:spTree>
    <p:extLst>
      <p:ext uri="{BB962C8B-B14F-4D97-AF65-F5344CB8AC3E}">
        <p14:creationId xmlns:p14="http://schemas.microsoft.com/office/powerpoint/2010/main" val="1486934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46D5A4-D101-5F45-A87C-6A9630C1B83A}" type="datetimeFigureOut">
              <a:rPr lang="en-US" smtClean="0"/>
              <a:t>8/15/18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333A86-F62D-A04E-95DE-D8F264B935B7}" type="slidenum">
              <a:rPr lang="en-US" smtClean="0"/>
              <a:t>‹#›</a:t>
            </a:fld>
            <a:endParaRPr lang="en-US"/>
          </a:p>
        </p:txBody>
      </p:sp>
    </p:spTree>
    <p:extLst>
      <p:ext uri="{BB962C8B-B14F-4D97-AF65-F5344CB8AC3E}">
        <p14:creationId xmlns:p14="http://schemas.microsoft.com/office/powerpoint/2010/main" val="644739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46D5A4-D101-5F45-A87C-6A9630C1B83A}" type="datetimeFigureOut">
              <a:rPr lang="en-US" smtClean="0"/>
              <a:t>8/15/18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333A86-F62D-A04E-95DE-D8F264B935B7}" type="slidenum">
              <a:rPr lang="en-US" smtClean="0"/>
              <a:t>‹#›</a:t>
            </a:fld>
            <a:endParaRPr lang="en-US"/>
          </a:p>
        </p:txBody>
      </p:sp>
    </p:spTree>
    <p:extLst>
      <p:ext uri="{BB962C8B-B14F-4D97-AF65-F5344CB8AC3E}">
        <p14:creationId xmlns:p14="http://schemas.microsoft.com/office/powerpoint/2010/main" val="2085861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46D5A4-D101-5F45-A87C-6A9630C1B83A}" type="datetimeFigureOut">
              <a:rPr lang="en-US" smtClean="0"/>
              <a:t>8/15/18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333A86-F62D-A04E-95DE-D8F264B935B7}" type="slidenum">
              <a:rPr lang="en-US" smtClean="0"/>
              <a:t>‹#›</a:t>
            </a:fld>
            <a:endParaRPr lang="en-US"/>
          </a:p>
        </p:txBody>
      </p:sp>
    </p:spTree>
    <p:extLst>
      <p:ext uri="{BB962C8B-B14F-4D97-AF65-F5344CB8AC3E}">
        <p14:creationId xmlns:p14="http://schemas.microsoft.com/office/powerpoint/2010/main" val="1550941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46D5A4-D101-5F45-A87C-6A9630C1B83A}" type="datetimeFigureOut">
              <a:rPr lang="en-US" smtClean="0"/>
              <a:t>8/15/18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333A86-F62D-A04E-95DE-D8F264B935B7}" type="slidenum">
              <a:rPr lang="en-US" smtClean="0"/>
              <a:t>‹#›</a:t>
            </a:fld>
            <a:endParaRPr lang="en-US"/>
          </a:p>
        </p:txBody>
      </p:sp>
    </p:spTree>
    <p:extLst>
      <p:ext uri="{BB962C8B-B14F-4D97-AF65-F5344CB8AC3E}">
        <p14:creationId xmlns:p14="http://schemas.microsoft.com/office/powerpoint/2010/main" val="518526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46D5A4-D101-5F45-A87C-6A9630C1B83A}" type="datetimeFigureOut">
              <a:rPr lang="en-US" smtClean="0"/>
              <a:t>8/15/18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333A86-F62D-A04E-95DE-D8F264B935B7}" type="slidenum">
              <a:rPr lang="en-US" smtClean="0"/>
              <a:t>‹#›</a:t>
            </a:fld>
            <a:endParaRPr lang="en-US"/>
          </a:p>
        </p:txBody>
      </p:sp>
    </p:spTree>
    <p:extLst>
      <p:ext uri="{BB962C8B-B14F-4D97-AF65-F5344CB8AC3E}">
        <p14:creationId xmlns:p14="http://schemas.microsoft.com/office/powerpoint/2010/main" val="3935065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46D5A4-D101-5F45-A87C-6A9630C1B83A}" type="datetimeFigureOut">
              <a:rPr lang="en-US" smtClean="0"/>
              <a:t>8/15/18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333A86-F62D-A04E-95DE-D8F264B935B7}" type="slidenum">
              <a:rPr lang="en-US" smtClean="0"/>
              <a:t>‹#›</a:t>
            </a:fld>
            <a:endParaRPr lang="en-US"/>
          </a:p>
        </p:txBody>
      </p:sp>
    </p:spTree>
    <p:extLst>
      <p:ext uri="{BB962C8B-B14F-4D97-AF65-F5344CB8AC3E}">
        <p14:creationId xmlns:p14="http://schemas.microsoft.com/office/powerpoint/2010/main" val="542952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youtu.be/LYhfVYaAcZ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a:t>
            </a:r>
            <a:endParaRPr lang="en-US" dirty="0"/>
          </a:p>
        </p:txBody>
      </p:sp>
      <p:sp>
        <p:nvSpPr>
          <p:cNvPr id="3" name="Subtitle 2"/>
          <p:cNvSpPr>
            <a:spLocks noGrp="1"/>
          </p:cNvSpPr>
          <p:nvPr>
            <p:ph type="subTitle" idx="1"/>
          </p:nvPr>
        </p:nvSpPr>
        <p:spPr/>
        <p:txBody>
          <a:bodyPr/>
          <a:lstStyle/>
          <a:p>
            <a:r>
              <a:rPr lang="en-US" dirty="0" smtClean="0"/>
              <a:t>The Concept of Sports Injury</a:t>
            </a:r>
            <a:endParaRPr lang="en-US" dirty="0"/>
          </a:p>
        </p:txBody>
      </p:sp>
      <p:sp>
        <p:nvSpPr>
          <p:cNvPr id="4" name="TextBox 3"/>
          <p:cNvSpPr txBox="1"/>
          <p:nvPr/>
        </p:nvSpPr>
        <p:spPr>
          <a:xfrm>
            <a:off x="4343400" y="5073134"/>
            <a:ext cx="3408218" cy="954107"/>
          </a:xfrm>
          <a:prstGeom prst="rect">
            <a:avLst/>
          </a:prstGeom>
          <a:noFill/>
        </p:spPr>
        <p:txBody>
          <a:bodyPr wrap="square" rtlCol="0">
            <a:spAutoFit/>
          </a:bodyPr>
          <a:lstStyle/>
          <a:p>
            <a:pPr algn="ctr"/>
            <a:r>
              <a:rPr lang="en-US" sz="2800" dirty="0" smtClean="0">
                <a:hlinkClick r:id="rId2"/>
              </a:rPr>
              <a:t>Intro to Sports Medicine</a:t>
            </a:r>
            <a:endParaRPr lang="en-US" sz="2800" dirty="0"/>
          </a:p>
        </p:txBody>
      </p:sp>
    </p:spTree>
    <p:extLst>
      <p:ext uri="{BB962C8B-B14F-4D97-AF65-F5344CB8AC3E}">
        <p14:creationId xmlns:p14="http://schemas.microsoft.com/office/powerpoint/2010/main" val="1559850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Strains</a:t>
            </a:r>
            <a:endParaRPr lang="en-US" dirty="0"/>
          </a:p>
        </p:txBody>
      </p:sp>
      <p:sp>
        <p:nvSpPr>
          <p:cNvPr id="3" name="Content Placeholder 2"/>
          <p:cNvSpPr>
            <a:spLocks noGrp="1"/>
          </p:cNvSpPr>
          <p:nvPr>
            <p:ph idx="1"/>
          </p:nvPr>
        </p:nvSpPr>
        <p:spPr/>
        <p:txBody>
          <a:bodyPr/>
          <a:lstStyle/>
          <a:p>
            <a:r>
              <a:rPr lang="en-US" dirty="0" smtClean="0"/>
              <a:t>Second-Degree Strains</a:t>
            </a:r>
          </a:p>
          <a:p>
            <a:pPr lvl="1"/>
            <a:r>
              <a:rPr lang="en-US" dirty="0" smtClean="0"/>
              <a:t>More extensive damage to soft-tissue structures.</a:t>
            </a:r>
          </a:p>
          <a:p>
            <a:pPr lvl="1"/>
            <a:r>
              <a:rPr lang="en-US" dirty="0" smtClean="0"/>
              <a:t>Pain, swelling, muscle spasm are more pronounced </a:t>
            </a:r>
          </a:p>
          <a:p>
            <a:pPr lvl="1"/>
            <a:r>
              <a:rPr lang="en-US" dirty="0" smtClean="0"/>
              <a:t>Functional loss is moderate</a:t>
            </a:r>
          </a:p>
          <a:p>
            <a:pPr lvl="1"/>
            <a:r>
              <a:rPr lang="en-US" dirty="0" smtClean="0"/>
              <a:t>This type of injury is associated with excessive, forced stretching or a failure in the synergistic action in a muscle group.</a:t>
            </a:r>
            <a:endParaRPr lang="en-US" dirty="0"/>
          </a:p>
        </p:txBody>
      </p:sp>
    </p:spTree>
    <p:extLst>
      <p:ext uri="{BB962C8B-B14F-4D97-AF65-F5344CB8AC3E}">
        <p14:creationId xmlns:p14="http://schemas.microsoft.com/office/powerpoint/2010/main" val="797886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Strains</a:t>
            </a:r>
            <a:endParaRPr lang="en-US" dirty="0"/>
          </a:p>
        </p:txBody>
      </p:sp>
      <p:sp>
        <p:nvSpPr>
          <p:cNvPr id="3" name="Content Placeholder 2"/>
          <p:cNvSpPr>
            <a:spLocks noGrp="1"/>
          </p:cNvSpPr>
          <p:nvPr>
            <p:ph idx="1"/>
          </p:nvPr>
        </p:nvSpPr>
        <p:spPr/>
        <p:txBody>
          <a:bodyPr/>
          <a:lstStyle/>
          <a:p>
            <a:r>
              <a:rPr lang="en-US" dirty="0" smtClean="0"/>
              <a:t>Third-Degree Strains</a:t>
            </a:r>
          </a:p>
          <a:p>
            <a:pPr lvl="1"/>
            <a:r>
              <a:rPr lang="en-US" dirty="0" smtClean="0"/>
              <a:t>Most sever form of Strain</a:t>
            </a:r>
          </a:p>
          <a:p>
            <a:pPr lvl="1"/>
            <a:r>
              <a:rPr lang="en-US" dirty="0" smtClean="0"/>
              <a:t>A complete rupture of the soft-tissue structures involved.</a:t>
            </a:r>
          </a:p>
          <a:p>
            <a:pPr lvl="1"/>
            <a:r>
              <a:rPr lang="en-US" dirty="0" smtClean="0"/>
              <a:t>Damage may occur at a variety of locations, including the bony attachment of the tendon (avulsion fracture), the tissues between the tendon and muscle (MTJ), or in the muscle itself. </a:t>
            </a:r>
          </a:p>
          <a:p>
            <a:pPr lvl="1"/>
            <a:r>
              <a:rPr lang="en-US" dirty="0" smtClean="0"/>
              <a:t>A defect may be apparent through the skin and will be associated with significant swelling. </a:t>
            </a:r>
          </a:p>
          <a:p>
            <a:pPr lvl="1"/>
            <a:r>
              <a:rPr lang="en-US" dirty="0" smtClean="0"/>
              <a:t>Obviously, this type of injury involves significant loss of function.</a:t>
            </a:r>
            <a:endParaRPr lang="en-US" dirty="0"/>
          </a:p>
        </p:txBody>
      </p:sp>
    </p:spTree>
    <p:extLst>
      <p:ext uri="{BB962C8B-B14F-4D97-AF65-F5344CB8AC3E}">
        <p14:creationId xmlns:p14="http://schemas.microsoft.com/office/powerpoint/2010/main" val="1862849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Contusions</a:t>
            </a:r>
            <a:endParaRPr lang="en-US" dirty="0"/>
          </a:p>
        </p:txBody>
      </p:sp>
      <p:sp>
        <p:nvSpPr>
          <p:cNvPr id="3" name="Content Placeholder 2"/>
          <p:cNvSpPr>
            <a:spLocks noGrp="1"/>
          </p:cNvSpPr>
          <p:nvPr>
            <p:ph idx="1"/>
          </p:nvPr>
        </p:nvSpPr>
        <p:spPr/>
        <p:txBody>
          <a:bodyPr/>
          <a:lstStyle/>
          <a:p>
            <a:r>
              <a:rPr lang="en-US" dirty="0" smtClean="0"/>
              <a:t>Common Bruise</a:t>
            </a:r>
          </a:p>
          <a:p>
            <a:r>
              <a:rPr lang="en-US" dirty="0" smtClean="0"/>
              <a:t>Most frequent sports injury, regardless of activity. </a:t>
            </a:r>
          </a:p>
          <a:p>
            <a:r>
              <a:rPr lang="en-US" dirty="0" smtClean="0"/>
              <a:t>Contusions result from direct blows to the body surface that cause a compression of the underlying tissue(s) as well as the skin.</a:t>
            </a:r>
          </a:p>
          <a:p>
            <a:r>
              <a:rPr lang="en-US" dirty="0" smtClean="0"/>
              <a:t>Contusions can be serious when the tissues involve vital organs such as the kidneys or brain.</a:t>
            </a:r>
          </a:p>
          <a:p>
            <a:r>
              <a:rPr lang="en-US" dirty="0" smtClean="0"/>
              <a:t>Typically characterized as being associated with pain, stiffness, swelling, ecchymosis (discoloration) and hematoma (pooling of blood)</a:t>
            </a:r>
          </a:p>
          <a:p>
            <a:endParaRPr lang="en-US" dirty="0"/>
          </a:p>
        </p:txBody>
      </p:sp>
    </p:spTree>
    <p:extLst>
      <p:ext uri="{BB962C8B-B14F-4D97-AF65-F5344CB8AC3E}">
        <p14:creationId xmlns:p14="http://schemas.microsoft.com/office/powerpoint/2010/main" val="189843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Fractures</a:t>
            </a:r>
            <a:endParaRPr lang="en-US" dirty="0"/>
          </a:p>
        </p:txBody>
      </p:sp>
      <p:sp>
        <p:nvSpPr>
          <p:cNvPr id="3" name="Content Placeholder 2"/>
          <p:cNvSpPr>
            <a:spLocks noGrp="1"/>
          </p:cNvSpPr>
          <p:nvPr>
            <p:ph idx="1"/>
          </p:nvPr>
        </p:nvSpPr>
        <p:spPr/>
        <p:txBody>
          <a:bodyPr/>
          <a:lstStyle/>
          <a:p>
            <a:r>
              <a:rPr lang="en-US" dirty="0" smtClean="0"/>
              <a:t>A break in a bone</a:t>
            </a:r>
          </a:p>
          <a:p>
            <a:r>
              <a:rPr lang="en-US" dirty="0" smtClean="0"/>
              <a:t>Different types of fractures </a:t>
            </a:r>
          </a:p>
          <a:p>
            <a:r>
              <a:rPr lang="en-US" dirty="0" smtClean="0"/>
              <a:t>Compound fractures- break through the skin and are potentially more serious because of the risk of infection related to the open wound. Control of the bleeding may be necessary depending on the severity and location of the wound. </a:t>
            </a:r>
          </a:p>
          <a:p>
            <a:r>
              <a:rPr lang="en-US" dirty="0" smtClean="0"/>
              <a:t>Acute fractures are relatively uncommon sports injuries.  First aid is essential to prevent complications such as shock, excessive blood loss, or permanent damage.  </a:t>
            </a:r>
            <a:endParaRPr lang="en-US" dirty="0"/>
          </a:p>
        </p:txBody>
      </p:sp>
    </p:spTree>
    <p:extLst>
      <p:ext uri="{BB962C8B-B14F-4D97-AF65-F5344CB8AC3E}">
        <p14:creationId xmlns:p14="http://schemas.microsoft.com/office/powerpoint/2010/main" val="1260453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Fractures</a:t>
            </a:r>
            <a:endParaRPr lang="en-US" dirty="0"/>
          </a:p>
        </p:txBody>
      </p:sp>
      <p:sp>
        <p:nvSpPr>
          <p:cNvPr id="3" name="Content Placeholder 2"/>
          <p:cNvSpPr>
            <a:spLocks noGrp="1"/>
          </p:cNvSpPr>
          <p:nvPr>
            <p:ph idx="1"/>
          </p:nvPr>
        </p:nvSpPr>
        <p:spPr/>
        <p:txBody>
          <a:bodyPr/>
          <a:lstStyle/>
          <a:p>
            <a:r>
              <a:rPr lang="en-US" dirty="0" smtClean="0"/>
              <a:t>Signs and symptoms:</a:t>
            </a:r>
          </a:p>
          <a:p>
            <a:pPr lvl="1"/>
            <a:r>
              <a:rPr lang="en-US" dirty="0" smtClean="0"/>
              <a:t>Swelling- caused by bleeding, occurs rapidly after a fracture.</a:t>
            </a:r>
          </a:p>
          <a:p>
            <a:pPr lvl="1"/>
            <a:r>
              <a:rPr lang="en-US" dirty="0" smtClean="0"/>
              <a:t>Deformity- not always obvious. Compare the injured with the uninjured opposite body part when checking for deformity.</a:t>
            </a:r>
          </a:p>
          <a:p>
            <a:pPr lvl="1"/>
            <a:r>
              <a:rPr lang="en-US" dirty="0" smtClean="0"/>
              <a:t>Pain and tenderness- commonly found only at the injury site. The athlete can usually point to the site of pain.  A useful procedure for detecting fractures is to feel gently along the bones; complaints about pain or tenderness serve as a reliable sign of a fracture. </a:t>
            </a:r>
          </a:p>
          <a:p>
            <a:pPr lvl="1"/>
            <a:r>
              <a:rPr lang="en-US" dirty="0" smtClean="0"/>
              <a:t>Loss of use- inability to use the injured part. Guarded motion occurs because movement produces pain, or refusal to move the injured limb.  Sometimes the athlete is able to move the limb with little or no pain.</a:t>
            </a:r>
          </a:p>
          <a:p>
            <a:pPr lvl="1"/>
            <a:endParaRPr lang="en-US" dirty="0"/>
          </a:p>
        </p:txBody>
      </p:sp>
    </p:spTree>
    <p:extLst>
      <p:ext uri="{BB962C8B-B14F-4D97-AF65-F5344CB8AC3E}">
        <p14:creationId xmlns:p14="http://schemas.microsoft.com/office/powerpoint/2010/main" val="2066838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Fractures</a:t>
            </a:r>
            <a:endParaRPr lang="en-US" dirty="0"/>
          </a:p>
        </p:txBody>
      </p:sp>
      <p:sp>
        <p:nvSpPr>
          <p:cNvPr id="3" name="Content Placeholder 2"/>
          <p:cNvSpPr>
            <a:spLocks noGrp="1"/>
          </p:cNvSpPr>
          <p:nvPr>
            <p:ph idx="1"/>
          </p:nvPr>
        </p:nvSpPr>
        <p:spPr/>
        <p:txBody>
          <a:bodyPr/>
          <a:lstStyle/>
          <a:p>
            <a:r>
              <a:rPr lang="en-US" dirty="0" smtClean="0"/>
              <a:t>Signs and symptoms </a:t>
            </a:r>
          </a:p>
          <a:p>
            <a:pPr lvl="1"/>
            <a:r>
              <a:rPr lang="en-US" dirty="0" smtClean="0"/>
              <a:t>Grating Sensation- Do not move the injured limb in an attempt to see if a grating sensation called crepitation can be felt or heard.  This is a result of the broken ends rubbing together.</a:t>
            </a:r>
          </a:p>
          <a:p>
            <a:pPr lvl="1"/>
            <a:r>
              <a:rPr lang="en-US" dirty="0" smtClean="0"/>
              <a:t>History of the injury- suspect a fracture whenever severe forces are involved, especially in high –risk sports such as tackle football.  The athlete may have heard or felt the bone snap.</a:t>
            </a:r>
            <a:endParaRPr lang="en-US" dirty="0"/>
          </a:p>
        </p:txBody>
      </p:sp>
    </p:spTree>
    <p:extLst>
      <p:ext uri="{BB962C8B-B14F-4D97-AF65-F5344CB8AC3E}">
        <p14:creationId xmlns:p14="http://schemas.microsoft.com/office/powerpoint/2010/main" val="1540104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Fractures</a:t>
            </a:r>
            <a:endParaRPr lang="en-US" dirty="0"/>
          </a:p>
        </p:txBody>
      </p:sp>
      <p:sp>
        <p:nvSpPr>
          <p:cNvPr id="3" name="Content Placeholder 2"/>
          <p:cNvSpPr>
            <a:spLocks noGrp="1"/>
          </p:cNvSpPr>
          <p:nvPr>
            <p:ph idx="1"/>
          </p:nvPr>
        </p:nvSpPr>
        <p:spPr/>
        <p:txBody>
          <a:bodyPr/>
          <a:lstStyle/>
          <a:p>
            <a:r>
              <a:rPr lang="en-US" dirty="0" smtClean="0"/>
              <a:t>Fractures may also be described in terms of the specific nature of the break in the bone. </a:t>
            </a:r>
          </a:p>
          <a:p>
            <a:r>
              <a:rPr lang="en-US" dirty="0" smtClean="0"/>
              <a:t>Types of Fractures:</a:t>
            </a:r>
          </a:p>
          <a:p>
            <a:pPr lvl="1"/>
            <a:r>
              <a:rPr lang="en-US" dirty="0" smtClean="0"/>
              <a:t>Greenstick</a:t>
            </a:r>
          </a:p>
          <a:p>
            <a:pPr lvl="1"/>
            <a:r>
              <a:rPr lang="en-US" dirty="0" smtClean="0"/>
              <a:t>Traverse</a:t>
            </a:r>
          </a:p>
          <a:p>
            <a:pPr lvl="1"/>
            <a:r>
              <a:rPr lang="en-US" dirty="0" smtClean="0"/>
              <a:t>Oblique</a:t>
            </a:r>
          </a:p>
          <a:p>
            <a:pPr lvl="1"/>
            <a:r>
              <a:rPr lang="en-US" dirty="0" smtClean="0"/>
              <a:t>Comminuted</a:t>
            </a:r>
          </a:p>
          <a:p>
            <a:pPr lvl="1"/>
            <a:r>
              <a:rPr lang="en-US" dirty="0" smtClean="0"/>
              <a:t>Impacted</a:t>
            </a:r>
          </a:p>
          <a:p>
            <a:pPr lvl="1"/>
            <a:endParaRPr lang="en-US" dirty="0"/>
          </a:p>
          <a:p>
            <a:endParaRPr lang="en-US" dirty="0"/>
          </a:p>
        </p:txBody>
      </p:sp>
    </p:spTree>
    <p:extLst>
      <p:ext uri="{BB962C8B-B14F-4D97-AF65-F5344CB8AC3E}">
        <p14:creationId xmlns:p14="http://schemas.microsoft.com/office/powerpoint/2010/main" val="1792815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Stress Fracture</a:t>
            </a:r>
            <a:endParaRPr lang="en-US" dirty="0"/>
          </a:p>
        </p:txBody>
      </p:sp>
      <p:sp>
        <p:nvSpPr>
          <p:cNvPr id="3" name="Content Placeholder 2"/>
          <p:cNvSpPr>
            <a:spLocks noGrp="1"/>
          </p:cNvSpPr>
          <p:nvPr>
            <p:ph idx="1"/>
          </p:nvPr>
        </p:nvSpPr>
        <p:spPr/>
        <p:txBody>
          <a:bodyPr/>
          <a:lstStyle/>
          <a:p>
            <a:r>
              <a:rPr lang="en-US" dirty="0" smtClean="0"/>
              <a:t>Stress Fracture is typically linked to sports because it develops over a long period of time, as opposed to other fractures cased by a single trauma. </a:t>
            </a:r>
          </a:p>
          <a:p>
            <a:r>
              <a:rPr lang="en-US" dirty="0" smtClean="0"/>
              <a:t>Stress fractures occur when a bone is subjected to repeated episodes of overloading </a:t>
            </a:r>
            <a:r>
              <a:rPr lang="en-US" smtClean="0"/>
              <a:t>(stress) that exceed its rate of recovery. </a:t>
            </a:r>
          </a:p>
          <a:p>
            <a:endParaRPr lang="en-US"/>
          </a:p>
        </p:txBody>
      </p:sp>
    </p:spTree>
    <p:extLst>
      <p:ext uri="{BB962C8B-B14F-4D97-AF65-F5344CB8AC3E}">
        <p14:creationId xmlns:p14="http://schemas.microsoft.com/office/powerpoint/2010/main" val="19402240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90629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Vocabulary Terms</a:t>
            </a:r>
            <a:endParaRPr lang="en-US" dirty="0"/>
          </a:p>
        </p:txBody>
      </p:sp>
      <p:sp>
        <p:nvSpPr>
          <p:cNvPr id="3" name="Content Placeholder 2"/>
          <p:cNvSpPr>
            <a:spLocks noGrp="1"/>
          </p:cNvSpPr>
          <p:nvPr>
            <p:ph idx="1"/>
          </p:nvPr>
        </p:nvSpPr>
        <p:spPr/>
        <p:txBody>
          <a:bodyPr>
            <a:normAutofit lnSpcReduction="10000"/>
          </a:bodyPr>
          <a:lstStyle/>
          <a:p>
            <a:r>
              <a:rPr lang="en-US" dirty="0" smtClean="0"/>
              <a:t>Injury- Act that damages or hurts.</a:t>
            </a:r>
          </a:p>
          <a:p>
            <a:r>
              <a:rPr lang="en-US" dirty="0" smtClean="0"/>
              <a:t>Acute injury- Characterized by rapid onset, resulting from a traumatic event.</a:t>
            </a:r>
          </a:p>
          <a:p>
            <a:r>
              <a:rPr lang="en-US" dirty="0" smtClean="0"/>
              <a:t>Critical force- magnitude of a single force by which an anatomic structure is damaged.</a:t>
            </a:r>
          </a:p>
          <a:p>
            <a:r>
              <a:rPr lang="en-US" dirty="0" smtClean="0"/>
              <a:t>Chronic injury- characterized by slow, insidious onset, implying a gradual development of structural damage.</a:t>
            </a:r>
          </a:p>
          <a:p>
            <a:r>
              <a:rPr lang="en-US" dirty="0" smtClean="0"/>
              <a:t>Eccentric contraction- the simultaneous processes of muscle contraction and stretching of the muscle tendon unit by an extrinsic force. </a:t>
            </a:r>
            <a:endParaRPr lang="en-US" dirty="0"/>
          </a:p>
        </p:txBody>
      </p:sp>
    </p:spTree>
    <p:extLst>
      <p:ext uri="{BB962C8B-B14F-4D97-AF65-F5344CB8AC3E}">
        <p14:creationId xmlns:p14="http://schemas.microsoft.com/office/powerpoint/2010/main" val="1627809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Terms Continued</a:t>
            </a:r>
            <a:endParaRPr lang="en-US" dirty="0"/>
          </a:p>
        </p:txBody>
      </p:sp>
      <p:sp>
        <p:nvSpPr>
          <p:cNvPr id="3" name="Content Placeholder 2"/>
          <p:cNvSpPr>
            <a:spLocks noGrp="1"/>
          </p:cNvSpPr>
          <p:nvPr>
            <p:ph idx="1"/>
          </p:nvPr>
        </p:nvSpPr>
        <p:spPr>
          <a:xfrm>
            <a:off x="838200" y="1472540"/>
            <a:ext cx="10704616" cy="4987637"/>
          </a:xfrm>
        </p:spPr>
        <p:txBody>
          <a:bodyPr>
            <a:normAutofit fontScale="92500" lnSpcReduction="10000"/>
          </a:bodyPr>
          <a:lstStyle/>
          <a:p>
            <a:r>
              <a:rPr lang="en-US" dirty="0" smtClean="0"/>
              <a:t>Soft Tissue- includes muscles, fascia, tendons, joint capsules, ligaments, blood vessels, and nerves.</a:t>
            </a:r>
          </a:p>
          <a:p>
            <a:r>
              <a:rPr lang="en-US" dirty="0" smtClean="0"/>
              <a:t>Fascia- fibrous membrane that covers, supports, and separates muscles.</a:t>
            </a:r>
          </a:p>
          <a:p>
            <a:r>
              <a:rPr lang="en-US" dirty="0" smtClean="0"/>
              <a:t>Joint capsule- saclike structure that encloses the ends of bones in a </a:t>
            </a:r>
            <a:r>
              <a:rPr lang="en-US" dirty="0" err="1" smtClean="0"/>
              <a:t>diarthrodial</a:t>
            </a:r>
            <a:r>
              <a:rPr lang="en-US" dirty="0" smtClean="0"/>
              <a:t> joint. </a:t>
            </a:r>
          </a:p>
          <a:p>
            <a:r>
              <a:rPr lang="en-US" dirty="0" smtClean="0"/>
              <a:t>Catastrophic injury- injury involving damage to the brain and/or spinal cord that presents a potentially life-threatening situation or the possibility of permanent disability. </a:t>
            </a:r>
          </a:p>
          <a:p>
            <a:r>
              <a:rPr lang="en-US" dirty="0" smtClean="0"/>
              <a:t>Sprain- injury to a joint and the surrounding structures, primarily ligaments and/or joint capsules.</a:t>
            </a:r>
          </a:p>
          <a:p>
            <a:r>
              <a:rPr lang="en-US" dirty="0" smtClean="0"/>
              <a:t>Hemorrhage- discharge of blood.</a:t>
            </a:r>
          </a:p>
          <a:p>
            <a:r>
              <a:rPr lang="en-US" dirty="0" smtClean="0"/>
              <a:t>Strain- injury involving muscles and tendons or the junction between two, commonly know as the </a:t>
            </a:r>
            <a:r>
              <a:rPr lang="en-US" dirty="0" err="1" smtClean="0"/>
              <a:t>musculotendinous</a:t>
            </a:r>
            <a:r>
              <a:rPr lang="en-US" dirty="0" smtClean="0"/>
              <a:t> junction.</a:t>
            </a:r>
            <a:endParaRPr lang="en-US" dirty="0"/>
          </a:p>
        </p:txBody>
      </p:sp>
    </p:spTree>
    <p:extLst>
      <p:ext uri="{BB962C8B-B14F-4D97-AF65-F5344CB8AC3E}">
        <p14:creationId xmlns:p14="http://schemas.microsoft.com/office/powerpoint/2010/main" val="1945296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Injury Classifications </a:t>
            </a:r>
            <a:endParaRPr lang="en-US" dirty="0"/>
          </a:p>
        </p:txBody>
      </p:sp>
      <p:sp>
        <p:nvSpPr>
          <p:cNvPr id="3" name="Content Placeholder 2"/>
          <p:cNvSpPr>
            <a:spLocks noGrp="1"/>
          </p:cNvSpPr>
          <p:nvPr>
            <p:ph idx="1"/>
          </p:nvPr>
        </p:nvSpPr>
        <p:spPr/>
        <p:txBody>
          <a:bodyPr/>
          <a:lstStyle/>
          <a:p>
            <a:r>
              <a:rPr lang="en-US" dirty="0" smtClean="0"/>
              <a:t>Sprains are injuries to ligaments, which surround all synovial joints in the body. </a:t>
            </a:r>
          </a:p>
          <a:p>
            <a:endParaRPr lang="en-US" dirty="0"/>
          </a:p>
          <a:p>
            <a:r>
              <a:rPr lang="en-US" dirty="0" smtClean="0"/>
              <a:t>The severity of sprains is highly variable depending on the forces involved.  </a:t>
            </a:r>
          </a:p>
          <a:p>
            <a:endParaRPr lang="en-US" dirty="0"/>
          </a:p>
          <a:p>
            <a:r>
              <a:rPr lang="en-US" dirty="0" smtClean="0"/>
              <a:t>SNAI (Standard Nomenclature of Athletic Injuries) describes three categories of sprains, based on the level of severity. </a:t>
            </a:r>
            <a:endParaRPr lang="en-US" dirty="0"/>
          </a:p>
        </p:txBody>
      </p:sp>
    </p:spTree>
    <p:extLst>
      <p:ext uri="{BB962C8B-B14F-4D97-AF65-F5344CB8AC3E}">
        <p14:creationId xmlns:p14="http://schemas.microsoft.com/office/powerpoint/2010/main" val="1409700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Sprains</a:t>
            </a:r>
            <a:endParaRPr lang="en-US" dirty="0"/>
          </a:p>
        </p:txBody>
      </p:sp>
      <p:sp>
        <p:nvSpPr>
          <p:cNvPr id="3" name="Content Placeholder 2"/>
          <p:cNvSpPr>
            <a:spLocks noGrp="1"/>
          </p:cNvSpPr>
          <p:nvPr>
            <p:ph idx="1"/>
          </p:nvPr>
        </p:nvSpPr>
        <p:spPr/>
        <p:txBody>
          <a:bodyPr/>
          <a:lstStyle/>
          <a:p>
            <a:r>
              <a:rPr lang="en-US" dirty="0" smtClean="0"/>
              <a:t>First-Degree Sprains</a:t>
            </a:r>
          </a:p>
          <a:p>
            <a:pPr lvl="1"/>
            <a:r>
              <a:rPr lang="en-US" dirty="0" smtClean="0"/>
              <a:t>Mildest form of sprain.</a:t>
            </a:r>
          </a:p>
          <a:p>
            <a:pPr lvl="1"/>
            <a:r>
              <a:rPr lang="en-US" dirty="0" smtClean="0"/>
              <a:t>Only mild pain and disability.</a:t>
            </a:r>
          </a:p>
          <a:p>
            <a:pPr lvl="1"/>
            <a:r>
              <a:rPr lang="en-US" dirty="0" smtClean="0"/>
              <a:t>Little or no swelling</a:t>
            </a:r>
          </a:p>
          <a:p>
            <a:pPr lvl="1"/>
            <a:r>
              <a:rPr lang="en-US" dirty="0" smtClean="0"/>
              <a:t>Minor ligament damage.</a:t>
            </a:r>
            <a:endParaRPr lang="en-US" dirty="0"/>
          </a:p>
        </p:txBody>
      </p:sp>
    </p:spTree>
    <p:extLst>
      <p:ext uri="{BB962C8B-B14F-4D97-AF65-F5344CB8AC3E}">
        <p14:creationId xmlns:p14="http://schemas.microsoft.com/office/powerpoint/2010/main" val="1255955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Sprains</a:t>
            </a:r>
            <a:endParaRPr lang="en-US" dirty="0"/>
          </a:p>
        </p:txBody>
      </p:sp>
      <p:sp>
        <p:nvSpPr>
          <p:cNvPr id="3" name="Content Placeholder 2"/>
          <p:cNvSpPr>
            <a:spLocks noGrp="1"/>
          </p:cNvSpPr>
          <p:nvPr>
            <p:ph idx="1"/>
          </p:nvPr>
        </p:nvSpPr>
        <p:spPr/>
        <p:txBody>
          <a:bodyPr/>
          <a:lstStyle/>
          <a:p>
            <a:r>
              <a:rPr lang="en-US" dirty="0" smtClean="0"/>
              <a:t>Second-Degree Sprains</a:t>
            </a:r>
          </a:p>
          <a:p>
            <a:pPr lvl="1"/>
            <a:r>
              <a:rPr lang="en-US" dirty="0" smtClean="0"/>
              <a:t>More severe.</a:t>
            </a:r>
          </a:p>
          <a:p>
            <a:pPr lvl="1"/>
            <a:r>
              <a:rPr lang="en-US" dirty="0" smtClean="0"/>
              <a:t>More actual damage to the ligament(s) involved.</a:t>
            </a:r>
          </a:p>
          <a:p>
            <a:pPr lvl="1"/>
            <a:r>
              <a:rPr lang="en-US" dirty="0" smtClean="0"/>
              <a:t>Increased amount of pain and dysfunction</a:t>
            </a:r>
          </a:p>
          <a:p>
            <a:pPr lvl="1"/>
            <a:r>
              <a:rPr lang="en-US" dirty="0" smtClean="0"/>
              <a:t>Swelling more pronounced</a:t>
            </a:r>
          </a:p>
          <a:p>
            <a:pPr lvl="1"/>
            <a:r>
              <a:rPr lang="en-US" dirty="0" smtClean="0"/>
              <a:t>Abnormal motion present</a:t>
            </a:r>
          </a:p>
          <a:p>
            <a:pPr lvl="1"/>
            <a:r>
              <a:rPr lang="en-US" dirty="0" smtClean="0"/>
              <a:t>Such sprains have a tendency to recur.</a:t>
            </a:r>
            <a:endParaRPr lang="en-US" dirty="0"/>
          </a:p>
        </p:txBody>
      </p:sp>
    </p:spTree>
    <p:extLst>
      <p:ext uri="{BB962C8B-B14F-4D97-AF65-F5344CB8AC3E}">
        <p14:creationId xmlns:p14="http://schemas.microsoft.com/office/powerpoint/2010/main" val="1662114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Sprains</a:t>
            </a:r>
            <a:endParaRPr lang="en-US" dirty="0"/>
          </a:p>
        </p:txBody>
      </p:sp>
      <p:sp>
        <p:nvSpPr>
          <p:cNvPr id="3" name="Content Placeholder 2"/>
          <p:cNvSpPr>
            <a:spLocks noGrp="1"/>
          </p:cNvSpPr>
          <p:nvPr>
            <p:ph idx="1"/>
          </p:nvPr>
        </p:nvSpPr>
        <p:spPr/>
        <p:txBody>
          <a:bodyPr/>
          <a:lstStyle/>
          <a:p>
            <a:r>
              <a:rPr lang="en-US" dirty="0" smtClean="0"/>
              <a:t>Third-Degree Sprains</a:t>
            </a:r>
          </a:p>
          <a:p>
            <a:pPr lvl="1"/>
            <a:r>
              <a:rPr lang="en-US" dirty="0" smtClean="0"/>
              <a:t>Most severe form of sprain</a:t>
            </a:r>
          </a:p>
          <a:p>
            <a:pPr lvl="1"/>
            <a:r>
              <a:rPr lang="en-US" dirty="0" smtClean="0"/>
              <a:t>Implies a </a:t>
            </a:r>
            <a:r>
              <a:rPr lang="en-US" dirty="0"/>
              <a:t>c</a:t>
            </a:r>
            <a:r>
              <a:rPr lang="en-US" dirty="0" smtClean="0"/>
              <a:t>omplete tear of the ligament(s) involved. </a:t>
            </a:r>
          </a:p>
          <a:p>
            <a:pPr lvl="1"/>
            <a:r>
              <a:rPr lang="en-US" dirty="0" smtClean="0"/>
              <a:t>Extensive damage</a:t>
            </a:r>
          </a:p>
          <a:p>
            <a:pPr lvl="1"/>
            <a:r>
              <a:rPr lang="en-US" dirty="0" smtClean="0"/>
              <a:t>Pain</a:t>
            </a:r>
          </a:p>
          <a:p>
            <a:pPr lvl="1"/>
            <a:r>
              <a:rPr lang="en-US" dirty="0" smtClean="0"/>
              <a:t>Swelling</a:t>
            </a:r>
          </a:p>
          <a:p>
            <a:pPr lvl="1"/>
            <a:r>
              <a:rPr lang="en-US" dirty="0" smtClean="0"/>
              <a:t>Hemorrhage significant (discoloration)</a:t>
            </a:r>
          </a:p>
          <a:p>
            <a:pPr lvl="1"/>
            <a:r>
              <a:rPr lang="en-US" dirty="0" smtClean="0"/>
              <a:t>Considerable loss of joint stability and movement.</a:t>
            </a:r>
            <a:endParaRPr lang="en-US" dirty="0"/>
          </a:p>
        </p:txBody>
      </p:sp>
    </p:spTree>
    <p:extLst>
      <p:ext uri="{BB962C8B-B14F-4D97-AF65-F5344CB8AC3E}">
        <p14:creationId xmlns:p14="http://schemas.microsoft.com/office/powerpoint/2010/main" val="516986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Injury Classifications</a:t>
            </a:r>
            <a:endParaRPr lang="en-US" dirty="0"/>
          </a:p>
        </p:txBody>
      </p:sp>
      <p:sp>
        <p:nvSpPr>
          <p:cNvPr id="3" name="Content Placeholder 2"/>
          <p:cNvSpPr>
            <a:spLocks noGrp="1"/>
          </p:cNvSpPr>
          <p:nvPr>
            <p:ph idx="1"/>
          </p:nvPr>
        </p:nvSpPr>
        <p:spPr/>
        <p:txBody>
          <a:bodyPr/>
          <a:lstStyle/>
          <a:p>
            <a:r>
              <a:rPr lang="en-US" dirty="0" smtClean="0"/>
              <a:t>Strains are injuries to muscles, tendons, or the junction between the two, commonly known as </a:t>
            </a:r>
            <a:r>
              <a:rPr lang="en-US" dirty="0" err="1" smtClean="0"/>
              <a:t>musculotendinous</a:t>
            </a:r>
            <a:r>
              <a:rPr lang="en-US" dirty="0" smtClean="0"/>
              <a:t> junction (MTJ)</a:t>
            </a:r>
          </a:p>
          <a:p>
            <a:r>
              <a:rPr lang="en-US" dirty="0" smtClean="0"/>
              <a:t>The most common location of a strain is the MTJ.  The exact reason for this is unknown.  </a:t>
            </a:r>
          </a:p>
          <a:p>
            <a:r>
              <a:rPr lang="en-US" dirty="0" smtClean="0"/>
              <a:t>There is variability in the severity of strains incurred in sports.  SNAI presents 3 categories.</a:t>
            </a:r>
            <a:endParaRPr lang="en-US" dirty="0"/>
          </a:p>
        </p:txBody>
      </p:sp>
    </p:spTree>
    <p:extLst>
      <p:ext uri="{BB962C8B-B14F-4D97-AF65-F5344CB8AC3E}">
        <p14:creationId xmlns:p14="http://schemas.microsoft.com/office/powerpoint/2010/main" val="396192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Strains</a:t>
            </a:r>
            <a:endParaRPr lang="en-US" dirty="0"/>
          </a:p>
        </p:txBody>
      </p:sp>
      <p:sp>
        <p:nvSpPr>
          <p:cNvPr id="3" name="Content Placeholder 2"/>
          <p:cNvSpPr>
            <a:spLocks noGrp="1"/>
          </p:cNvSpPr>
          <p:nvPr>
            <p:ph idx="1"/>
          </p:nvPr>
        </p:nvSpPr>
        <p:spPr/>
        <p:txBody>
          <a:bodyPr/>
          <a:lstStyle/>
          <a:p>
            <a:r>
              <a:rPr lang="en-US" dirty="0" smtClean="0"/>
              <a:t>First-Degree Strains</a:t>
            </a:r>
          </a:p>
          <a:p>
            <a:pPr lvl="1"/>
            <a:r>
              <a:rPr lang="en-US" dirty="0" smtClean="0"/>
              <a:t>Mildest form with little associated damage to muscle and tendon structures.  </a:t>
            </a:r>
          </a:p>
          <a:p>
            <a:pPr lvl="1"/>
            <a:r>
              <a:rPr lang="en-US" dirty="0" smtClean="0"/>
              <a:t>Pain is most noticeable during use</a:t>
            </a:r>
          </a:p>
          <a:p>
            <a:pPr lvl="1"/>
            <a:r>
              <a:rPr lang="en-US" dirty="0" smtClean="0"/>
              <a:t>Mild swelling</a:t>
            </a:r>
          </a:p>
          <a:p>
            <a:pPr lvl="1"/>
            <a:r>
              <a:rPr lang="en-US" dirty="0" smtClean="0"/>
              <a:t>Muscle spasm may be present</a:t>
            </a:r>
            <a:endParaRPr lang="en-US" dirty="0"/>
          </a:p>
        </p:txBody>
      </p:sp>
    </p:spTree>
    <p:extLst>
      <p:ext uri="{BB962C8B-B14F-4D97-AF65-F5344CB8AC3E}">
        <p14:creationId xmlns:p14="http://schemas.microsoft.com/office/powerpoint/2010/main" val="6699165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TotalTime>
  <Words>994</Words>
  <Application>Microsoft Macintosh PowerPoint</Application>
  <PresentationFormat>Widescreen</PresentationFormat>
  <Paragraphs>101</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Calibri</vt:lpstr>
      <vt:lpstr>Calibri Light</vt:lpstr>
      <vt:lpstr>Arial</vt:lpstr>
      <vt:lpstr>Office Theme</vt:lpstr>
      <vt:lpstr>Chapter 1</vt:lpstr>
      <vt:lpstr>Key Vocabulary Terms</vt:lpstr>
      <vt:lpstr>Key Terms Continued</vt:lpstr>
      <vt:lpstr>Injury Classifications </vt:lpstr>
      <vt:lpstr>Sprains</vt:lpstr>
      <vt:lpstr>Sprains</vt:lpstr>
      <vt:lpstr>Sprains</vt:lpstr>
      <vt:lpstr>Injury Classifications</vt:lpstr>
      <vt:lpstr>Strains</vt:lpstr>
      <vt:lpstr>Strains</vt:lpstr>
      <vt:lpstr>Strains</vt:lpstr>
      <vt:lpstr>Contusions</vt:lpstr>
      <vt:lpstr>Fractures</vt:lpstr>
      <vt:lpstr>Fractures</vt:lpstr>
      <vt:lpstr>Fractures</vt:lpstr>
      <vt:lpstr>Fractures</vt:lpstr>
      <vt:lpstr>Stress Fracture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Microsoft Office User</dc:creator>
  <cp:lastModifiedBy>Microsoft Office User</cp:lastModifiedBy>
  <cp:revision>14</cp:revision>
  <dcterms:created xsi:type="dcterms:W3CDTF">2017-08-07T23:41:32Z</dcterms:created>
  <dcterms:modified xsi:type="dcterms:W3CDTF">2018-08-15T19:49:58Z</dcterms:modified>
</cp:coreProperties>
</file>