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57" r:id="rId4"/>
    <p:sldId id="279" r:id="rId5"/>
    <p:sldId id="282" r:id="rId6"/>
    <p:sldId id="275" r:id="rId7"/>
    <p:sldId id="269" r:id="rId8"/>
    <p:sldId id="277" r:id="rId9"/>
    <p:sldId id="259" r:id="rId10"/>
    <p:sldId id="281" r:id="rId11"/>
    <p:sldId id="283" r:id="rId12"/>
    <p:sldId id="266" r:id="rId13"/>
    <p:sldId id="284" r:id="rId14"/>
    <p:sldId id="260" r:id="rId15"/>
    <p:sldId id="285" r:id="rId16"/>
    <p:sldId id="272" r:id="rId17"/>
    <p:sldId id="286" r:id="rId18"/>
    <p:sldId id="287" r:id="rId19"/>
    <p:sldId id="273" r:id="rId20"/>
    <p:sldId id="288" r:id="rId21"/>
    <p:sldId id="290" r:id="rId22"/>
    <p:sldId id="274" r:id="rId23"/>
    <p:sldId id="271" r:id="rId24"/>
    <p:sldId id="267" r:id="rId25"/>
    <p:sldId id="28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CC"/>
    <a:srgbClr val="FF9900"/>
    <a:srgbClr val="FFFF00"/>
    <a:srgbClr val="FF3399"/>
    <a:srgbClr val="FF33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8"/>
  </p:normalViewPr>
  <p:slideViewPr>
    <p:cSldViewPr>
      <p:cViewPr>
        <p:scale>
          <a:sx n="75" d="100"/>
          <a:sy n="75" d="100"/>
        </p:scale>
        <p:origin x="1664" y="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873357-41CC-473E-B2F7-79FB5C551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7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ADBC70-72CB-4D2E-80B3-AF5FA1F48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01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895600"/>
            <a:ext cx="7772400" cy="11430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219200"/>
            <a:ext cx="2019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19200"/>
            <a:ext cx="5905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3400" y="2362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2362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62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00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00"/>
          </a:solidFill>
          <a:latin typeface="Arial" pitchFamily="-112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00"/>
          </a:solidFill>
          <a:latin typeface="Arial" pitchFamily="-112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00"/>
          </a:solidFill>
          <a:latin typeface="Arial" pitchFamily="-112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00"/>
          </a:solidFill>
          <a:latin typeface="Arial" pitchFamily="-112" charset="0"/>
          <a:ea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00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00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00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rgbClr val="000000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rgbClr val="000000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rgbClr val="000000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rgbClr val="000000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rgbClr val="000000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rgbClr val="000000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rgbClr val="000000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rgbClr val="000000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PONnbd4Lc_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4495800" cy="1143000"/>
          </a:xfrm>
        </p:spPr>
        <p:txBody>
          <a:bodyPr/>
          <a:lstStyle/>
          <a:p>
            <a:r>
              <a:rPr lang="en-US" sz="4400" b="1" dirty="0" smtClean="0"/>
              <a:t>Chapter 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4419600" cy="685800"/>
          </a:xfrm>
        </p:spPr>
        <p:txBody>
          <a:bodyPr/>
          <a:lstStyle/>
          <a:p>
            <a:r>
              <a:rPr lang="en-US" b="1" dirty="0" smtClean="0"/>
              <a:t>Sports-Injury 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r>
              <a:rPr lang="en-US" sz="4000" b="1" dirty="0" smtClean="0"/>
              <a:t>Pre-participation medical evaluation (PPE)</a:t>
            </a:r>
            <a:endParaRPr lang="en-US" sz="4000" dirty="0" smtClean="0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5105400"/>
          </a:xfrm>
        </p:spPr>
        <p:txBody>
          <a:bodyPr/>
          <a:lstStyle/>
          <a:p>
            <a:r>
              <a:rPr lang="en-US" dirty="0" smtClean="0"/>
              <a:t>NCAA Guideline 1B </a:t>
            </a:r>
          </a:p>
          <a:p>
            <a:pPr lvl="1"/>
            <a:r>
              <a:rPr lang="en-US" dirty="0" smtClean="0"/>
              <a:t>PPE is required upon entrance into athletic program also requiring a sickle cell solubility test; thereafter, annual updated medical history unless additional medical exam is warranted based on the updated history. </a:t>
            </a:r>
            <a:r>
              <a:rPr lang="en-US" sz="2000" dirty="0" smtClean="0"/>
              <a:t>(NCAA, 2012)</a:t>
            </a:r>
          </a:p>
          <a:p>
            <a:r>
              <a:rPr lang="en-US" dirty="0" smtClean="0"/>
              <a:t>NFSH policy</a:t>
            </a:r>
          </a:p>
          <a:p>
            <a:pPr lvl="1"/>
            <a:r>
              <a:rPr lang="en-US" dirty="0" smtClean="0"/>
              <a:t>Recommends a yearly medical evaluation prior to participation in interscholastic sports. </a:t>
            </a:r>
            <a:r>
              <a:rPr lang="en-US" sz="2000" dirty="0" smtClean="0"/>
              <a:t>(</a:t>
            </a:r>
            <a:r>
              <a:rPr lang="en-US" sz="2000" dirty="0" err="1" smtClean="0"/>
              <a:t>Kurowski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Chandran</a:t>
            </a:r>
            <a:r>
              <a:rPr lang="en-US" sz="2000" dirty="0" smtClean="0"/>
              <a:t>,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r>
              <a:rPr lang="en-US" sz="4000" b="1" dirty="0" smtClean="0"/>
              <a:t>PPEs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105400"/>
          </a:xfrm>
        </p:spPr>
        <p:txBody>
          <a:bodyPr/>
          <a:lstStyle/>
          <a:p>
            <a:r>
              <a:rPr lang="en-US" dirty="0" smtClean="0"/>
              <a:t>In an effort to improve the overall quality of PPEs nationally, a consortium of professional medical organizations developed and published a comprehensive set of guidelines</a:t>
            </a:r>
          </a:p>
          <a:p>
            <a:pPr lvl="1"/>
            <a:r>
              <a:rPr lang="en-US" sz="2300" dirty="0" smtClean="0"/>
              <a:t>American Academy of Family Physicians</a:t>
            </a:r>
          </a:p>
          <a:p>
            <a:pPr lvl="1"/>
            <a:r>
              <a:rPr lang="en-US" sz="2300" dirty="0" smtClean="0"/>
              <a:t>American Academy of Pediatrics</a:t>
            </a:r>
          </a:p>
          <a:p>
            <a:pPr lvl="1"/>
            <a:r>
              <a:rPr lang="en-US" sz="2300" dirty="0" smtClean="0"/>
              <a:t>American College of Sports Medicine</a:t>
            </a:r>
          </a:p>
          <a:p>
            <a:pPr lvl="1"/>
            <a:r>
              <a:rPr lang="en-US" sz="2300" dirty="0" smtClean="0"/>
              <a:t>American Medical Society for Sports Medicine</a:t>
            </a:r>
          </a:p>
          <a:p>
            <a:pPr lvl="1"/>
            <a:r>
              <a:rPr lang="en-US" sz="2300" dirty="0" smtClean="0"/>
              <a:t>American </a:t>
            </a:r>
            <a:r>
              <a:rPr lang="en-US" sz="2300" dirty="0" err="1" smtClean="0"/>
              <a:t>Orthopaedic</a:t>
            </a:r>
            <a:r>
              <a:rPr lang="en-US" sz="2300" dirty="0" smtClean="0"/>
              <a:t> Society for Sports Medicine</a:t>
            </a:r>
          </a:p>
          <a:p>
            <a:pPr lvl="1"/>
            <a:r>
              <a:rPr lang="en-US" sz="2300" dirty="0" smtClean="0"/>
              <a:t>American Osteopathic Academy of Sports Medicine</a:t>
            </a:r>
          </a:p>
          <a:p>
            <a:r>
              <a:rPr lang="en-US" dirty="0" smtClean="0"/>
              <a:t>Now in its 4</a:t>
            </a:r>
            <a:r>
              <a:rPr lang="en-US" baseline="30000" dirty="0" smtClean="0"/>
              <a:t>th</a:t>
            </a:r>
            <a:r>
              <a:rPr lang="en-US" dirty="0" smtClean="0"/>
              <a:t> edition (2010) “</a:t>
            </a:r>
            <a:r>
              <a:rPr lang="en-US" dirty="0" err="1" smtClean="0"/>
              <a:t>Preparticipation</a:t>
            </a:r>
            <a:r>
              <a:rPr lang="en-US" dirty="0" smtClean="0"/>
              <a:t> Physical Evaluation (PPE)” </a:t>
            </a:r>
            <a:r>
              <a:rPr lang="en-US" sz="2000" dirty="0" smtClean="0"/>
              <a:t>(AAFP et al., 2010)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en-US" sz="4000" b="1" dirty="0" smtClean="0"/>
              <a:t>Consortium Recommendations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943600"/>
          </a:xfrm>
        </p:spPr>
        <p:txBody>
          <a:bodyPr/>
          <a:lstStyle/>
          <a:p>
            <a:r>
              <a:rPr lang="en-US" dirty="0" smtClean="0"/>
              <a:t>Younger athletes should receive a comprehensive PPE biannually and at 3-year intervals for older athletes. </a:t>
            </a:r>
          </a:p>
          <a:p>
            <a:r>
              <a:rPr lang="en-US" dirty="0" smtClean="0"/>
              <a:t>Must include comprehensive medical history, height, weight, blood pressure, vision, immunization record, and skin, abdominal, genital, cardiovascular screenings. </a:t>
            </a:r>
            <a:r>
              <a:rPr lang="en-US" sz="2000" dirty="0" smtClean="0"/>
              <a:t>(</a:t>
            </a:r>
            <a:r>
              <a:rPr lang="en-US" sz="2000" dirty="0" err="1" smtClean="0"/>
              <a:t>Kurowski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Chandran</a:t>
            </a:r>
            <a:r>
              <a:rPr lang="en-US" sz="2000" dirty="0" smtClean="0"/>
              <a:t>, 2000)</a:t>
            </a:r>
          </a:p>
          <a:p>
            <a:r>
              <a:rPr lang="en-US" dirty="0" smtClean="0"/>
              <a:t>Two forms of PPEs: </a:t>
            </a:r>
          </a:p>
          <a:p>
            <a:pPr lvl="1"/>
            <a:r>
              <a:rPr lang="en-US" dirty="0" smtClean="0"/>
              <a:t>Office-based works well when physician is familiar with athlete’s medical history.</a:t>
            </a:r>
          </a:p>
          <a:p>
            <a:pPr lvl="1"/>
            <a:r>
              <a:rPr lang="en-US" dirty="0" smtClean="0"/>
              <a:t>“Coordinated medical team” - accommodates groups of athletes in one session. </a:t>
            </a:r>
            <a:r>
              <a:rPr lang="en-US" sz="2000" dirty="0" smtClean="0"/>
              <a:t>(Bernhardt &amp; Roberts,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txBody>
          <a:bodyPr/>
          <a:lstStyle/>
          <a:p>
            <a:r>
              <a:rPr lang="en-US" sz="4000" b="1" dirty="0" smtClean="0"/>
              <a:t>Consortium Recommendations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876800"/>
          </a:xfrm>
        </p:spPr>
        <p:txBody>
          <a:bodyPr/>
          <a:lstStyle/>
          <a:p>
            <a:r>
              <a:rPr lang="en-US" dirty="0" smtClean="0"/>
              <a:t>Identify any preexisting conditions that may make the athlete vulnerable to specific medical problems.</a:t>
            </a:r>
          </a:p>
          <a:p>
            <a:pPr lvl="1"/>
            <a:r>
              <a:rPr lang="en-US" dirty="0" smtClean="0"/>
              <a:t>For example, sickle cell trait, diabetes, epilepsy, and drug allergies  </a:t>
            </a:r>
          </a:p>
          <a:p>
            <a:r>
              <a:rPr lang="en-US" dirty="0" smtClean="0"/>
              <a:t>Absence of paired organ (e.g., eyes, kidney) is a complex issue and a number of variables must be considered including the relative risk associated with a particular sport. </a:t>
            </a:r>
            <a:r>
              <a:rPr lang="en-US" sz="2000" dirty="0" smtClean="0"/>
              <a:t>(Rice, 2008)</a:t>
            </a:r>
          </a:p>
          <a:p>
            <a:r>
              <a:rPr lang="en-US" dirty="0" smtClean="0"/>
              <a:t>All information should be handled appropriately to protect athlete’s confidentiality.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b="1" dirty="0" smtClean="0"/>
              <a:t>Role of Preseason Conditioning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5334000"/>
          </a:xfrm>
        </p:spPr>
        <p:txBody>
          <a:bodyPr/>
          <a:lstStyle/>
          <a:p>
            <a:r>
              <a:rPr lang="en-US" dirty="0" smtClean="0"/>
              <a:t>Many of the intrinsic risk factors, such as fitness level and skill, can be significantly modified as a result of effective conditioning programs.</a:t>
            </a:r>
          </a:p>
          <a:p>
            <a:r>
              <a:rPr lang="en-US" dirty="0" smtClean="0"/>
              <a:t>Injury prevention strategies should focus on preseason conditioning and training throughout the season that includes strength, balance, and functional sport-specific skills. </a:t>
            </a:r>
          </a:p>
          <a:p>
            <a:pPr>
              <a:buNone/>
            </a:pPr>
            <a:r>
              <a:rPr lang="en-US" sz="2000" dirty="0" smtClean="0"/>
              <a:t>	(Abernathy &amp; </a:t>
            </a:r>
            <a:r>
              <a:rPr lang="en-US" sz="2000" dirty="0" err="1" smtClean="0"/>
              <a:t>Bleakley</a:t>
            </a:r>
            <a:r>
              <a:rPr lang="en-US" sz="2000" dirty="0" smtClean="0"/>
              <a:t>, 2007)</a:t>
            </a:r>
          </a:p>
          <a:p>
            <a:pPr lvl="1"/>
            <a:r>
              <a:rPr lang="en-US" dirty="0" smtClean="0"/>
              <a:t>School-age youth are encouraged to participate in 60 minutes or more of moderate to vigorous physical activity each day.</a:t>
            </a:r>
          </a:p>
          <a:p>
            <a:pPr lvl="1">
              <a:buNone/>
            </a:pPr>
            <a:r>
              <a:rPr lang="en-US" sz="2000" dirty="0" smtClean="0"/>
              <a:t>	(Carter &amp; </a:t>
            </a:r>
            <a:r>
              <a:rPr lang="en-US" sz="2000" dirty="0" err="1" smtClean="0"/>
              <a:t>Micheli</a:t>
            </a:r>
            <a:r>
              <a:rPr lang="en-US" sz="2000" dirty="0" smtClean="0"/>
              <a:t>, 2011; </a:t>
            </a:r>
            <a:r>
              <a:rPr lang="en-US" sz="2000" dirty="0" err="1" smtClean="0"/>
              <a:t>Faigenbaum</a:t>
            </a:r>
            <a:r>
              <a:rPr lang="en-US" sz="2000" dirty="0" smtClean="0"/>
              <a:t>, 2013)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4000" b="1" dirty="0" smtClean="0"/>
              <a:t>Preseason Conditioning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4953000"/>
          </a:xfrm>
        </p:spPr>
        <p:txBody>
          <a:bodyPr/>
          <a:lstStyle/>
          <a:p>
            <a:r>
              <a:rPr lang="en-US" dirty="0" smtClean="0"/>
              <a:t>Provides improved performance and reduction in injuries.</a:t>
            </a:r>
          </a:p>
          <a:p>
            <a:r>
              <a:rPr lang="en-US" dirty="0" smtClean="0"/>
              <a:t>Best accomplished by incorporating the concept of </a:t>
            </a:r>
            <a:r>
              <a:rPr lang="en-US" dirty="0" err="1" smtClean="0"/>
              <a:t>periodization</a:t>
            </a:r>
            <a:r>
              <a:rPr lang="en-US" dirty="0" smtClean="0"/>
              <a:t> in the total conditioning program.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General Conditioning: </a:t>
            </a:r>
            <a:r>
              <a:rPr lang="en-US" dirty="0" smtClean="0"/>
              <a:t>aerobic fitness, muscular strength and endurance, flexibility, nutrition, and body composition.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Sports-Specific Conditioning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focuses on any aspect of a particular sport or activity that is unique to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3900" b="1" dirty="0" smtClean="0"/>
              <a:t>Conditioning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Aerobic fitness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All athletes benefit from improving aerobic fitness.</a:t>
            </a:r>
          </a:p>
          <a:p>
            <a:pPr lvl="1"/>
            <a:r>
              <a:rPr lang="en-US" dirty="0" smtClean="0"/>
              <a:t>60% of maximal heart rate are most often used to elicit training adaptations </a:t>
            </a:r>
            <a:r>
              <a:rPr lang="en-US" sz="2000" dirty="0" smtClean="0"/>
              <a:t>(Reuter &amp; Hagerman, 2008)</a:t>
            </a:r>
          </a:p>
          <a:p>
            <a:pPr lvl="1"/>
            <a:r>
              <a:rPr lang="en-US" dirty="0" smtClean="0"/>
              <a:t>Aerobic training at least 3 days per week.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Anaerobic training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Resistance training, </a:t>
            </a:r>
            <a:r>
              <a:rPr lang="en-US" dirty="0" err="1" smtClean="0"/>
              <a:t>plyometrics</a:t>
            </a:r>
            <a:r>
              <a:rPr lang="en-US" dirty="0" smtClean="0"/>
              <a:t>, speed, agility and speed-endurance training </a:t>
            </a:r>
            <a:r>
              <a:rPr lang="en-US" sz="2000" dirty="0" smtClean="0"/>
              <a:t>(</a:t>
            </a:r>
            <a:r>
              <a:rPr lang="en-US" sz="2000" dirty="0" err="1" smtClean="0"/>
              <a:t>Baechle</a:t>
            </a:r>
            <a:r>
              <a:rPr lang="en-US" sz="2000" dirty="0" smtClean="0"/>
              <a:t>, Earle, &amp; </a:t>
            </a:r>
            <a:r>
              <a:rPr lang="en-US" sz="2000" dirty="0" err="1" smtClean="0"/>
              <a:t>Wathen</a:t>
            </a:r>
            <a:r>
              <a:rPr lang="en-US" sz="2000" dirty="0" smtClean="0"/>
              <a:t>, 2008)</a:t>
            </a:r>
          </a:p>
          <a:p>
            <a:pPr lvl="1"/>
            <a:r>
              <a:rPr lang="en-US" dirty="0" smtClean="0"/>
              <a:t>tissue becomes stronger as a result of resistive exercise </a:t>
            </a:r>
            <a:r>
              <a:rPr lang="en-US" sz="2000" dirty="0" smtClean="0"/>
              <a:t>(</a:t>
            </a:r>
            <a:r>
              <a:rPr lang="en-US" sz="2000" dirty="0" err="1" smtClean="0"/>
              <a:t>Ratamess</a:t>
            </a:r>
            <a:r>
              <a:rPr lang="en-US" sz="2000" dirty="0" smtClean="0"/>
              <a:t>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r>
              <a:rPr lang="en-US" sz="4000" b="1" dirty="0" smtClean="0"/>
              <a:t>Conditioning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5715000"/>
          </a:xfrm>
        </p:spPr>
        <p:txBody>
          <a:bodyPr/>
          <a:lstStyle/>
          <a:p>
            <a:r>
              <a:rPr lang="en-US" dirty="0" smtClean="0"/>
              <a:t>Muscular strength</a:t>
            </a:r>
          </a:p>
          <a:p>
            <a:pPr lvl="1"/>
            <a:r>
              <a:rPr lang="en-US" sz="2800" dirty="0" smtClean="0"/>
              <a:t>Maximal force produced in one repetition  1RM</a:t>
            </a:r>
          </a:p>
          <a:p>
            <a:r>
              <a:rPr lang="en-US" sz="3200" dirty="0" smtClean="0"/>
              <a:t>Muscular power</a:t>
            </a:r>
          </a:p>
          <a:p>
            <a:pPr lvl="1"/>
            <a:r>
              <a:rPr lang="en-US" sz="2800" dirty="0" smtClean="0"/>
              <a:t>Strength over Time – Ability to produce force quickly</a:t>
            </a:r>
          </a:p>
          <a:p>
            <a:r>
              <a:rPr lang="en-US" dirty="0" smtClean="0"/>
              <a:t>Muscular endurance</a:t>
            </a:r>
          </a:p>
          <a:p>
            <a:pPr lvl="1"/>
            <a:r>
              <a:rPr lang="en-US" sz="2800" dirty="0" smtClean="0"/>
              <a:t>Ability to sustain a muscle activity</a:t>
            </a:r>
          </a:p>
        </p:txBody>
      </p:sp>
      <p:sp>
        <p:nvSpPr>
          <p:cNvPr id="29700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r>
              <a:rPr lang="en-US" dirty="0" smtClean="0"/>
              <a:t>All improve with some form of resistive training.</a:t>
            </a:r>
          </a:p>
          <a:p>
            <a:r>
              <a:rPr lang="en-US" dirty="0" smtClean="0"/>
              <a:t>Training volume, training intensity, training frequency, and the frequency and duration of rest (recovery) periods are manipulated for specific results. </a:t>
            </a:r>
            <a:r>
              <a:rPr lang="en-US" sz="2000" dirty="0" smtClean="0"/>
              <a:t>(</a:t>
            </a:r>
            <a:r>
              <a:rPr lang="en-US" sz="2000" dirty="0" err="1" smtClean="0"/>
              <a:t>Baechle</a:t>
            </a:r>
            <a:r>
              <a:rPr lang="en-US" sz="2000" dirty="0" smtClean="0"/>
              <a:t> et al.,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000" b="1" dirty="0" smtClean="0"/>
              <a:t>Achieving Effective Training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Baechle</a:t>
            </a:r>
            <a:r>
              <a:rPr lang="en-US" sz="2000" dirty="0" smtClean="0"/>
              <a:t> et al., 2008)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Training volume</a:t>
            </a:r>
            <a:r>
              <a:rPr lang="en-US" i="1" dirty="0" smtClean="0"/>
              <a:t> </a:t>
            </a:r>
            <a:r>
              <a:rPr lang="en-US" dirty="0" smtClean="0"/>
              <a:t>- the number of repetitions the weight is lifted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Load-volume</a:t>
            </a:r>
            <a:r>
              <a:rPr lang="en-US" i="1" dirty="0" smtClean="0"/>
              <a:t> - </a:t>
            </a:r>
            <a:r>
              <a:rPr lang="en-US" dirty="0" smtClean="0"/>
              <a:t>the total amount of weight lifted in a given session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Training intensity </a:t>
            </a:r>
            <a:r>
              <a:rPr lang="en-US" i="1" dirty="0" smtClean="0"/>
              <a:t>- </a:t>
            </a:r>
            <a:r>
              <a:rPr lang="en-US" dirty="0" smtClean="0"/>
              <a:t> amount of weight lifted per repetition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Training frequency</a:t>
            </a:r>
            <a:r>
              <a:rPr lang="en-US" i="1" dirty="0" smtClean="0"/>
              <a:t> -</a:t>
            </a:r>
            <a:r>
              <a:rPr lang="en-US" dirty="0" smtClean="0"/>
              <a:t> the number of training sessions completed in a given period of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Rest periods</a:t>
            </a:r>
            <a:r>
              <a:rPr lang="en-US" dirty="0" smtClean="0"/>
              <a:t> - time allowed between sets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Exercise selection</a:t>
            </a:r>
            <a:r>
              <a:rPr lang="en-US" dirty="0" smtClean="0"/>
              <a:t> - choosing exercise based on the movement and the muscular requirements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Exercise order</a:t>
            </a:r>
            <a:r>
              <a:rPr lang="en-US" dirty="0" smtClean="0"/>
              <a:t> - the exercise sequence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b="1" dirty="0" smtClean="0"/>
              <a:t>Flexibility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ROM in a given joint or combination of joints	</a:t>
            </a:r>
          </a:p>
          <a:p>
            <a:pPr lvl="1"/>
            <a:r>
              <a:rPr lang="en-US" dirty="0" smtClean="0"/>
              <a:t>Two types of flexibility are static and dynamic</a:t>
            </a:r>
          </a:p>
          <a:p>
            <a:pPr lvl="2"/>
            <a:r>
              <a:rPr lang="en-US" dirty="0" smtClean="0"/>
              <a:t>Determinants of ROM include: age, gender, bone structure, joint tissue mass, extensibility of joint soft tissues and tissue temperature. </a:t>
            </a:r>
          </a:p>
          <a:p>
            <a:pPr lvl="1"/>
            <a:r>
              <a:rPr lang="en-US" dirty="0" smtClean="0"/>
              <a:t>Decreases with age and females tend to be more flexible</a:t>
            </a:r>
          </a:p>
          <a:p>
            <a:pPr lvl="1"/>
            <a:r>
              <a:rPr lang="en-US" dirty="0" smtClean="0"/>
              <a:t>Static and dynamic stretching have been demonstrated to improve ROM at targeted joints; it takes significant time to create permanent or plastic changes in muscle and surrounding connective tissue </a:t>
            </a:r>
            <a:r>
              <a:rPr lang="en-US" sz="2000" dirty="0" smtClean="0"/>
              <a:t>(McHugh &amp; Cosgrave,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/>
          <a:lstStyle/>
          <a:p>
            <a:r>
              <a:rPr lang="en-US" sz="4000" b="1" dirty="0" smtClean="0"/>
              <a:t>Sport Injury Prevention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486400"/>
          </a:xfrm>
        </p:spPr>
        <p:txBody>
          <a:bodyPr/>
          <a:lstStyle/>
          <a:p>
            <a:r>
              <a:rPr lang="en-US" dirty="0" smtClean="0"/>
              <a:t>Prevention of sport related injuries must be a priority for everyone involved in organized sports, particularly coaches, officials, administrators, sports medicine personnel, athletes and their parents. </a:t>
            </a:r>
          </a:p>
          <a:p>
            <a:r>
              <a:rPr lang="en-US" dirty="0" smtClean="0"/>
              <a:t>Every effort should be made to reduce the likelihood of injury. The following techniques will be discussed:</a:t>
            </a:r>
          </a:p>
          <a:p>
            <a:pPr lvl="1"/>
            <a:r>
              <a:rPr lang="en-US" dirty="0" smtClean="0"/>
              <a:t>Injury risks: Intrinsic and extrinsic  </a:t>
            </a:r>
          </a:p>
          <a:p>
            <a:pPr lvl="1"/>
            <a:r>
              <a:rPr lang="en-US" dirty="0" smtClean="0"/>
              <a:t>Physical conditioning</a:t>
            </a:r>
          </a:p>
          <a:p>
            <a:pPr lvl="1"/>
            <a:r>
              <a:rPr lang="en-US" dirty="0" smtClean="0"/>
              <a:t>Pre-participation </a:t>
            </a:r>
            <a:r>
              <a:rPr lang="en-US" dirty="0" smtClean="0"/>
              <a:t>physical exams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000" b="1" dirty="0" smtClean="0"/>
              <a:t>Stretching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10200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Ballistic</a:t>
            </a:r>
            <a:r>
              <a:rPr lang="en-US" dirty="0" smtClean="0"/>
              <a:t> - technique with repetitive bouncing motions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Static</a:t>
            </a:r>
            <a:r>
              <a:rPr lang="en-US" dirty="0" smtClean="0"/>
              <a:t> - Passively stretching an antagonistic muscle to maximal stretch and holding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Dynamic</a:t>
            </a:r>
            <a:r>
              <a:rPr lang="en-US" dirty="0" smtClean="0"/>
              <a:t> - voluntary technique that uses full-range, sport-like motions to warm up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Proprioceptive</a:t>
            </a:r>
            <a:r>
              <a:rPr lang="en-US" dirty="0" smtClean="0">
                <a:solidFill>
                  <a:srgbClr val="FF0000"/>
                </a:solidFill>
              </a:rPr>
              <a:t> neuromuscular facilitation (PNF) </a:t>
            </a:r>
            <a:r>
              <a:rPr lang="en-US" dirty="0" smtClean="0"/>
              <a:t>-techniques involving combinations of alternating contractions and stretches </a:t>
            </a:r>
          </a:p>
          <a:p>
            <a:pPr lvl="1"/>
            <a:r>
              <a:rPr lang="en-US" dirty="0" smtClean="0"/>
              <a:t>Research literature has failed to demonstrate consistent findings on the best type of stretching.</a:t>
            </a:r>
          </a:p>
          <a:p>
            <a:pPr lvl="1"/>
            <a:r>
              <a:rPr lang="en-US" dirty="0" smtClean="0"/>
              <a:t>(12-week) stretching programs were more likely to reduce the chance of injury </a:t>
            </a:r>
            <a:r>
              <a:rPr lang="en-US" sz="2000" dirty="0" smtClean="0"/>
              <a:t>(</a:t>
            </a:r>
            <a:r>
              <a:rPr lang="en-US" sz="2000" dirty="0" err="1" smtClean="0"/>
              <a:t>Jamtvedt</a:t>
            </a:r>
            <a:r>
              <a:rPr lang="en-US" sz="2000" dirty="0" smtClean="0"/>
              <a:t> et al.,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Stretching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>
                    <a:lumMod val="10000"/>
                  </a:schemeClr>
                </a:solidFill>
                <a:hlinkClick r:id="rId2"/>
              </a:rPr>
              <a:t>Video: Stretching Types</a:t>
            </a:r>
            <a:endParaRPr lang="en-US" sz="36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5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/>
          <a:lstStyle/>
          <a:p>
            <a:r>
              <a:rPr lang="en-US" sz="4000" b="1" dirty="0" smtClean="0"/>
              <a:t>Body Composition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The dietary habits of any athlete, regardless of the sport, have a profound influence on overall performance and on recovery from injury. </a:t>
            </a:r>
          </a:p>
          <a:p>
            <a:pPr lvl="1"/>
            <a:r>
              <a:rPr lang="en-US" dirty="0" smtClean="0"/>
              <a:t>The body responds to a conditioning program more effectively when it receives proper nourishment.</a:t>
            </a:r>
          </a:p>
          <a:p>
            <a:pPr lvl="1"/>
            <a:r>
              <a:rPr lang="en-US" dirty="0" smtClean="0"/>
              <a:t>Student athletes are reporting to sports with body compositions over the recommended level for healthy maturation.</a:t>
            </a:r>
          </a:p>
          <a:p>
            <a:pPr lvl="1"/>
            <a:r>
              <a:rPr lang="en-US" dirty="0" smtClean="0"/>
              <a:t>Coaches, parents, and athletes must take care to avoid an overemphasis on leanness in sports like gymnastics and diving.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sz="4000" b="1" dirty="0" err="1" smtClean="0"/>
              <a:t>Periodization</a:t>
            </a:r>
            <a:endParaRPr lang="en-US" sz="4000" b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The organization of training into a cyclical structure to attain the optimal development of an athlete’s performance capacities. </a:t>
            </a:r>
          </a:p>
          <a:p>
            <a:r>
              <a:rPr lang="en-US" dirty="0" smtClean="0"/>
              <a:t>Organizes training into cyclic structure based on competitive sports seasons</a:t>
            </a:r>
          </a:p>
          <a:p>
            <a:pPr lvl="1"/>
            <a:r>
              <a:rPr lang="en-US" dirty="0" smtClean="0"/>
              <a:t>Manipulates exercise frequency, intensity, volume, and duration.</a:t>
            </a:r>
          </a:p>
          <a:p>
            <a:pPr lvl="2"/>
            <a:r>
              <a:rPr lang="en-US" dirty="0" smtClean="0"/>
              <a:t>As intensity goes up, volume and frequency go down</a:t>
            </a:r>
          </a:p>
          <a:p>
            <a:pPr lvl="1"/>
            <a:r>
              <a:rPr lang="en-US" dirty="0" smtClean="0"/>
              <a:t>Helps prevent training-induced injury.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en-US" b="1" dirty="0" err="1" smtClean="0"/>
              <a:t>Periodized</a:t>
            </a:r>
            <a:r>
              <a:rPr lang="en-US" b="1" dirty="0" smtClean="0"/>
              <a:t> Program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3810000" cy="4114800"/>
          </a:xfrm>
        </p:spPr>
        <p:txBody>
          <a:bodyPr/>
          <a:lstStyle/>
          <a:p>
            <a:r>
              <a:rPr lang="en-US" sz="2400" dirty="0" smtClean="0"/>
              <a:t>Most training programs designed</a:t>
            </a:r>
            <a:r>
              <a:rPr lang="en-US" sz="2000" dirty="0" smtClean="0"/>
              <a:t> </a:t>
            </a:r>
            <a:r>
              <a:rPr lang="en-US" sz="2400" dirty="0" smtClean="0"/>
              <a:t>around a 1-year period of time (</a:t>
            </a:r>
            <a:r>
              <a:rPr lang="en-US" sz="2400" dirty="0" err="1" smtClean="0">
                <a:solidFill>
                  <a:srgbClr val="FF3300"/>
                </a:solidFill>
              </a:rPr>
              <a:t>macrocycle</a:t>
            </a:r>
            <a:r>
              <a:rPr lang="en-US" sz="2400" dirty="0" smtClean="0"/>
              <a:t>).Then are further split into:</a:t>
            </a:r>
            <a:endParaRPr lang="en-US" sz="2000" dirty="0" smtClean="0"/>
          </a:p>
          <a:p>
            <a:pPr lvl="1"/>
            <a:r>
              <a:rPr lang="en-US" sz="2000" dirty="0" err="1" smtClean="0">
                <a:solidFill>
                  <a:srgbClr val="FF3300"/>
                </a:solidFill>
              </a:rPr>
              <a:t>mesocycle</a:t>
            </a:r>
            <a:r>
              <a:rPr lang="en-US" sz="2000" dirty="0" smtClean="0"/>
              <a:t> – several successive </a:t>
            </a:r>
            <a:r>
              <a:rPr lang="en-US" sz="2000" dirty="0" err="1" smtClean="0"/>
              <a:t>microcycles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FF0000"/>
                </a:solidFill>
              </a:rPr>
              <a:t>mi</a:t>
            </a:r>
            <a:r>
              <a:rPr lang="en-US" sz="2000" dirty="0" err="1" smtClean="0">
                <a:solidFill>
                  <a:srgbClr val="FF3300"/>
                </a:solidFill>
              </a:rPr>
              <a:t>crocycle</a:t>
            </a:r>
            <a:r>
              <a:rPr lang="en-US" sz="2000" dirty="0" smtClean="0"/>
              <a:t> – 2 to 4 weeks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transition phases</a:t>
            </a:r>
            <a:r>
              <a:rPr lang="en-US" sz="2000" dirty="0" smtClean="0"/>
              <a:t> – 2 to 4 weeks between training seasons.</a:t>
            </a:r>
          </a:p>
          <a:p>
            <a:endParaRPr lang="en-US" sz="2000" dirty="0" smtClean="0"/>
          </a:p>
        </p:txBody>
      </p:sp>
      <p:pic>
        <p:nvPicPr>
          <p:cNvPr id="6" name="Picture 5" descr="Screen Shot 2014-04-03 at 8.54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3759200" cy="438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sz="4000" b="1" dirty="0" smtClean="0"/>
              <a:t>Development of Muscle Power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Preparatory period during off season with three 	phases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Hypertrophy/endurance</a:t>
            </a:r>
            <a:r>
              <a:rPr lang="en-US" dirty="0" smtClean="0"/>
              <a:t> – strengthen connective tissue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Strength</a:t>
            </a:r>
            <a:r>
              <a:rPr lang="en-US" dirty="0" smtClean="0"/>
              <a:t> - increase the strength of the involved muscle groups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 - development of higher velocity movements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sz="4000" b="1" dirty="0" smtClean="0"/>
              <a:t>Causative Factors in Injury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Taimela</a:t>
            </a:r>
            <a:r>
              <a:rPr lang="en-US" sz="2000" dirty="0" smtClean="0"/>
              <a:t>, </a:t>
            </a:r>
            <a:r>
              <a:rPr lang="en-US" sz="2000" dirty="0" err="1" smtClean="0"/>
              <a:t>Kujala</a:t>
            </a:r>
            <a:r>
              <a:rPr lang="en-US" sz="2000" dirty="0" smtClean="0"/>
              <a:t>, &amp; </a:t>
            </a:r>
            <a:r>
              <a:rPr lang="en-US" sz="2000" dirty="0" err="1" smtClean="0"/>
              <a:t>Osterman</a:t>
            </a:r>
            <a:r>
              <a:rPr lang="en-US" sz="2000" dirty="0" smtClean="0"/>
              <a:t>, 1990)</a:t>
            </a:r>
            <a:endParaRPr lang="en-US" sz="20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Intrinsic factors</a:t>
            </a:r>
          </a:p>
          <a:p>
            <a:pPr lvl="1"/>
            <a:r>
              <a:rPr lang="en-US" dirty="0" smtClean="0"/>
              <a:t>Age, gender, body size</a:t>
            </a:r>
          </a:p>
          <a:p>
            <a:pPr lvl="1"/>
            <a:r>
              <a:rPr lang="en-US" dirty="0" smtClean="0"/>
              <a:t>Injury history </a:t>
            </a:r>
          </a:p>
          <a:p>
            <a:pPr lvl="1"/>
            <a:r>
              <a:rPr lang="en-US" dirty="0" smtClean="0"/>
              <a:t>Fitness level, muscle strength and imbalances </a:t>
            </a:r>
          </a:p>
          <a:p>
            <a:pPr lvl="1"/>
            <a:r>
              <a:rPr lang="en-US" dirty="0" err="1" smtClean="0"/>
              <a:t>Ligamentous</a:t>
            </a:r>
            <a:r>
              <a:rPr lang="en-US" dirty="0" smtClean="0"/>
              <a:t> laxity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Skill level </a:t>
            </a:r>
          </a:p>
          <a:p>
            <a:pPr lvl="1"/>
            <a:r>
              <a:rPr lang="en-US" dirty="0" smtClean="0"/>
              <a:t>Psychological state</a:t>
            </a:r>
            <a:r>
              <a:rPr lang="en-US" sz="2400" dirty="0" smtClean="0"/>
              <a:t>, </a:t>
            </a:r>
            <a:r>
              <a:rPr lang="en-US" dirty="0" smtClean="0"/>
              <a:t>overall intelligence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7788" y="2124075"/>
            <a:ext cx="1841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</a:pPr>
            <a:endParaRPr kumimoji="1" lang="en-US" sz="2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 b="1" dirty="0" smtClean="0"/>
              <a:t>Causative Factors in Injury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15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Extrinsic factors</a:t>
            </a:r>
          </a:p>
          <a:p>
            <a:pPr lvl="1"/>
            <a:r>
              <a:rPr lang="en-US" dirty="0" smtClean="0"/>
              <a:t>Equipment and facilities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Type of activity</a:t>
            </a:r>
          </a:p>
          <a:p>
            <a:pPr lvl="1"/>
            <a:r>
              <a:rPr lang="en-US" dirty="0" smtClean="0"/>
              <a:t>Conditioning errors</a:t>
            </a:r>
          </a:p>
          <a:p>
            <a:pPr lvl="1"/>
            <a:r>
              <a:rPr lang="en-US" dirty="0" smtClean="0"/>
              <a:t>Officiating</a:t>
            </a:r>
          </a:p>
          <a:p>
            <a:pPr lvl="1"/>
            <a:r>
              <a:rPr lang="en-US" dirty="0" smtClean="0"/>
              <a:t>Coaching</a:t>
            </a:r>
            <a:r>
              <a:rPr lang="en-US" sz="2400" dirty="0" smtClean="0"/>
              <a:t>	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7788" y="2124075"/>
            <a:ext cx="1841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</a:pPr>
            <a:endParaRPr kumimoji="1" lang="en-US" sz="2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r>
              <a:rPr lang="en-US" sz="4000" b="1" dirty="0" smtClean="0"/>
              <a:t>Intervention Strategies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The following are successful intervention strategies designed to prevent sports injury: </a:t>
            </a:r>
          </a:p>
          <a:p>
            <a:pPr lvl="1"/>
            <a:r>
              <a:rPr lang="en-US" dirty="0" smtClean="0"/>
              <a:t>Regular inspections of protective equipment and athletic facilities.</a:t>
            </a:r>
          </a:p>
          <a:p>
            <a:pPr lvl="1"/>
            <a:r>
              <a:rPr lang="en-US" dirty="0" smtClean="0"/>
              <a:t>Athletes in high-risk sports MUST be educated about inherent hazards and intrinsic risks. </a:t>
            </a:r>
          </a:p>
          <a:p>
            <a:pPr lvl="1"/>
            <a:r>
              <a:rPr lang="en-US" dirty="0" smtClean="0"/>
              <a:t>Athletes must also undergo a </a:t>
            </a:r>
            <a:r>
              <a:rPr lang="en-US" dirty="0" smtClean="0"/>
              <a:t>pre-participation </a:t>
            </a:r>
            <a:r>
              <a:rPr lang="en-US" dirty="0" smtClean="0"/>
              <a:t>physical exam (PPE) designed to identify risk factors.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sz="4000" b="1" dirty="0" smtClean="0"/>
              <a:t>Modification of Extrinsic Risk Factors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r>
              <a:rPr lang="en-US" sz="3300" dirty="0" smtClean="0"/>
              <a:t>Coaching personnel and administrators MUST monitor these factors.</a:t>
            </a:r>
          </a:p>
          <a:p>
            <a:pPr lvl="1"/>
            <a:r>
              <a:rPr lang="en-US" sz="3300" dirty="0" smtClean="0"/>
              <a:t>Practice/competition </a:t>
            </a:r>
            <a:r>
              <a:rPr lang="en-US" sz="3300" b="1" dirty="0" smtClean="0"/>
              <a:t>environmental conditions</a:t>
            </a:r>
            <a:r>
              <a:rPr lang="en-US" sz="3300" dirty="0" smtClean="0"/>
              <a:t>, especially heat and humidity, must be assessed.</a:t>
            </a:r>
          </a:p>
          <a:p>
            <a:pPr lvl="1"/>
            <a:r>
              <a:rPr lang="en-US" sz="3300" dirty="0" smtClean="0"/>
              <a:t>Indoor/Outdoor facilities must be designed, maintained, and frequently inspected for safety.</a:t>
            </a:r>
          </a:p>
          <a:p>
            <a:pPr lvl="1"/>
            <a:r>
              <a:rPr lang="en-US" sz="3300" dirty="0" smtClean="0"/>
              <a:t>Protective Equipment</a:t>
            </a:r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r>
              <a:rPr lang="en-US" sz="4000" b="1" dirty="0" smtClean="0"/>
              <a:t>Modification of Extrinsic Factors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Facilities</a:t>
            </a:r>
          </a:p>
          <a:p>
            <a:pPr lvl="1"/>
            <a:r>
              <a:rPr lang="en-US" dirty="0" smtClean="0"/>
              <a:t>Outdoor facilities: grass and turf fields, safety fences, batting cages, location of dugouts, soccer goal construction, water and sanitation facilities, and EMS access routes. </a:t>
            </a:r>
          </a:p>
          <a:p>
            <a:pPr lvl="1"/>
            <a:r>
              <a:rPr lang="en-US" dirty="0" smtClean="0"/>
              <a:t>Indoor facilities: lighting, playing surfaces, room dimensions, weight equipment.</a:t>
            </a:r>
          </a:p>
          <a:p>
            <a:pPr lvl="1"/>
            <a:r>
              <a:rPr lang="en-US" dirty="0" smtClean="0"/>
              <a:t>Locker rooms and shower facilities should be designed for safe movement, adequate ventilation, lighting with nonskid floors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sz="4000" b="1" dirty="0" smtClean="0"/>
              <a:t>Modification of Extrinsic Factors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Protective Equipment</a:t>
            </a:r>
          </a:p>
          <a:p>
            <a:r>
              <a:rPr lang="en-US" dirty="0" smtClean="0"/>
              <a:t>Virtually all sports can benefit from the use of some form of safety equipment.</a:t>
            </a:r>
          </a:p>
          <a:p>
            <a:r>
              <a:rPr lang="en-US" dirty="0" smtClean="0"/>
              <a:t>Protective equipment plays a vital role in the prevention of injury.</a:t>
            </a:r>
          </a:p>
          <a:p>
            <a:pPr lvl="1"/>
            <a:r>
              <a:rPr lang="en-US" dirty="0" smtClean="0"/>
              <a:t>Helmets, Pads, Facemasks, </a:t>
            </a:r>
            <a:r>
              <a:rPr lang="en-US" dirty="0" err="1" smtClean="0"/>
              <a:t>Mouthguards</a:t>
            </a:r>
            <a:r>
              <a:rPr lang="en-US" dirty="0" smtClean="0"/>
              <a:t>, Shin guards and Shoes</a:t>
            </a:r>
          </a:p>
          <a:p>
            <a:pPr lvl="1"/>
            <a:r>
              <a:rPr lang="en-US" dirty="0" smtClean="0"/>
              <a:t>All should be inspected regularly according to national standards.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/>
          <a:lstStyle/>
          <a:p>
            <a:r>
              <a:rPr lang="en-US" sz="4000" b="1" dirty="0" smtClean="0"/>
              <a:t>Pre-participation medical evaluation (PPE)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733800"/>
          </a:xfrm>
        </p:spPr>
        <p:txBody>
          <a:bodyPr/>
          <a:lstStyle/>
          <a:p>
            <a:pPr lvl="1"/>
            <a:r>
              <a:rPr lang="en-US" sz="3000" dirty="0" smtClean="0"/>
              <a:t>Primary purpose is to identify preexisting injury risk factors or preexisting injuries/diseases.</a:t>
            </a:r>
          </a:p>
          <a:p>
            <a:pPr lvl="1"/>
            <a:r>
              <a:rPr lang="en-US" sz="3000" dirty="0" smtClean="0"/>
              <a:t>National Collegiate Athletic Association (NCAA) and the National Federation of State High School Associations (NFHS) have developed and implemented guidelines regarding medical evaluations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1263</TotalTime>
  <Words>1197</Words>
  <Application>Microsoft Macintosh PowerPoint</Application>
  <PresentationFormat>On-screen Show (4:3)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ＭＳ Ｐゴシック</vt:lpstr>
      <vt:lpstr>Times New Roman</vt:lpstr>
      <vt:lpstr>Arial</vt:lpstr>
      <vt:lpstr>Whirlpool</vt:lpstr>
      <vt:lpstr>Chapter 4</vt:lpstr>
      <vt:lpstr>Sport Injury Prevention</vt:lpstr>
      <vt:lpstr>Causative Factors in Injury (Taimela, Kujala, &amp; Osterman, 1990)</vt:lpstr>
      <vt:lpstr>Causative Factors in Injury</vt:lpstr>
      <vt:lpstr>Intervention Strategies</vt:lpstr>
      <vt:lpstr>Modification of Extrinsic Risk Factors</vt:lpstr>
      <vt:lpstr>Modification of Extrinsic Factors</vt:lpstr>
      <vt:lpstr>Modification of Extrinsic Factors</vt:lpstr>
      <vt:lpstr>Pre-participation medical evaluation (PPE)</vt:lpstr>
      <vt:lpstr>Pre-participation medical evaluation (PPE)</vt:lpstr>
      <vt:lpstr>PPEs</vt:lpstr>
      <vt:lpstr>Consortium Recommendations</vt:lpstr>
      <vt:lpstr>Consortium Recommendations</vt:lpstr>
      <vt:lpstr>Role of Preseason Conditioning</vt:lpstr>
      <vt:lpstr>Preseason Conditioning</vt:lpstr>
      <vt:lpstr>Conditioning</vt:lpstr>
      <vt:lpstr>Conditioning</vt:lpstr>
      <vt:lpstr>Achieving Effective Training (Baechle et al., 2008)</vt:lpstr>
      <vt:lpstr>Flexibility</vt:lpstr>
      <vt:lpstr>Stretching</vt:lpstr>
      <vt:lpstr>Stretching Explained</vt:lpstr>
      <vt:lpstr>Body Composition</vt:lpstr>
      <vt:lpstr>Periodization</vt:lpstr>
      <vt:lpstr>Periodized Program</vt:lpstr>
      <vt:lpstr>Development of Muscle Power</vt:lpstr>
    </vt:vector>
  </TitlesOfParts>
  <Company>Pfeiffer Family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Ron Pfeiffer</dc:creator>
  <cp:lastModifiedBy>Microsoft Office User</cp:lastModifiedBy>
  <cp:revision>130</cp:revision>
  <dcterms:created xsi:type="dcterms:W3CDTF">2014-04-04T00:37:20Z</dcterms:created>
  <dcterms:modified xsi:type="dcterms:W3CDTF">2017-08-21T19:36:06Z</dcterms:modified>
</cp:coreProperties>
</file>