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3" r:id="rId22"/>
    <p:sldId id="276" r:id="rId23"/>
    <p:sldId id="277" r:id="rId24"/>
    <p:sldId id="284" r:id="rId25"/>
    <p:sldId id="278" r:id="rId26"/>
    <p:sldId id="279" r:id="rId27"/>
    <p:sldId id="280" r:id="rId28"/>
    <p:sldId id="285" r:id="rId29"/>
    <p:sldId id="286" r:id="rId30"/>
    <p:sldId id="281" r:id="rId31"/>
    <p:sldId id="282"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p:restoredTop sz="94706"/>
  </p:normalViewPr>
  <p:slideViewPr>
    <p:cSldViewPr snapToGrid="0" snapToObjects="1">
      <p:cViewPr varScale="1">
        <p:scale>
          <a:sx n="111" d="100"/>
          <a:sy n="111" d="100"/>
        </p:scale>
        <p:origin x="568"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10/31/17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10/31/17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10/31/17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10/31/17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10/31/17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10/31/17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10/31/17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10/31/17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10/31/17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10/31/17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10/31/17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10/31/17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cosVBV96E2g" TargetMode="External"/><Relationship Id="rId3" Type="http://schemas.openxmlformats.org/officeDocument/2006/relationships/hyperlink" Target="https://youtu.be/dgYeUyIOzhk"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7  </a:t>
            </a:r>
            <a:endParaRPr lang="en-US" dirty="0"/>
          </a:p>
        </p:txBody>
      </p:sp>
      <p:sp>
        <p:nvSpPr>
          <p:cNvPr id="3" name="Subtitle 2"/>
          <p:cNvSpPr>
            <a:spLocks noGrp="1"/>
          </p:cNvSpPr>
          <p:nvPr>
            <p:ph type="subTitle" idx="1"/>
          </p:nvPr>
        </p:nvSpPr>
        <p:spPr/>
        <p:txBody>
          <a:bodyPr>
            <a:normAutofit/>
          </a:bodyPr>
          <a:lstStyle/>
          <a:p>
            <a:r>
              <a:rPr lang="en-US" sz="2800" dirty="0" smtClean="0"/>
              <a:t>Emergency Plan and Initial Injury Evaluation</a:t>
            </a:r>
            <a:endParaRPr lang="en-US" sz="2800" dirty="0"/>
          </a:p>
        </p:txBody>
      </p:sp>
    </p:spTree>
    <p:extLst>
      <p:ext uri="{BB962C8B-B14F-4D97-AF65-F5344CB8AC3E}">
        <p14:creationId xmlns:p14="http://schemas.microsoft.com/office/powerpoint/2010/main" val="474318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Injury evaluation procedures</a:t>
            </a:r>
            <a:endParaRPr lang="en-US" dirty="0"/>
          </a:p>
        </p:txBody>
      </p:sp>
      <p:sp>
        <p:nvSpPr>
          <p:cNvPr id="3" name="Content Placeholder 2"/>
          <p:cNvSpPr>
            <a:spLocks noGrp="1"/>
          </p:cNvSpPr>
          <p:nvPr>
            <p:ph idx="1"/>
          </p:nvPr>
        </p:nvSpPr>
        <p:spPr/>
        <p:txBody>
          <a:bodyPr/>
          <a:lstStyle/>
          <a:p>
            <a:r>
              <a:rPr lang="en-US" dirty="0" smtClean="0"/>
              <a:t>Coach is typically first responder.</a:t>
            </a:r>
          </a:p>
          <a:p>
            <a:r>
              <a:rPr lang="en-US" dirty="0" smtClean="0"/>
              <a:t>Focus on providing emergency care to the extent of his/her personal training. </a:t>
            </a:r>
          </a:p>
          <a:p>
            <a:r>
              <a:rPr lang="en-US" dirty="0" smtClean="0"/>
              <a:t>Establish control over situation</a:t>
            </a:r>
          </a:p>
          <a:p>
            <a:r>
              <a:rPr lang="en-US" dirty="0" smtClean="0"/>
              <a:t>Don</a:t>
            </a:r>
            <a:r>
              <a:rPr lang="fr-FR" dirty="0" smtClean="0"/>
              <a:t>’</a:t>
            </a:r>
            <a:r>
              <a:rPr lang="en-US" dirty="0" smtClean="0"/>
              <a:t>t do more than training allows (testing integrity of joint for example)</a:t>
            </a:r>
          </a:p>
          <a:p>
            <a:r>
              <a:rPr lang="en-US" dirty="0" smtClean="0"/>
              <a:t>Recognition of life-threatening conditions (heat stroke, head and neck injuries, sudden cardiac arrest, airway obstructions and respiratory arrest)</a:t>
            </a:r>
          </a:p>
          <a:p>
            <a:r>
              <a:rPr lang="en-US" dirty="0" smtClean="0"/>
              <a:t>Know the athletes (pre-existing conditions)</a:t>
            </a:r>
            <a:endParaRPr lang="en-US" dirty="0"/>
          </a:p>
        </p:txBody>
      </p:sp>
    </p:spTree>
    <p:extLst>
      <p:ext uri="{BB962C8B-B14F-4D97-AF65-F5344CB8AC3E}">
        <p14:creationId xmlns:p14="http://schemas.microsoft.com/office/powerpoint/2010/main" val="1359448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Process</a:t>
            </a:r>
            <a:endParaRPr lang="en-US" dirty="0"/>
          </a:p>
        </p:txBody>
      </p:sp>
      <p:sp>
        <p:nvSpPr>
          <p:cNvPr id="3" name="Content Placeholder 2"/>
          <p:cNvSpPr>
            <a:spLocks noGrp="1"/>
          </p:cNvSpPr>
          <p:nvPr>
            <p:ph idx="1"/>
          </p:nvPr>
        </p:nvSpPr>
        <p:spPr/>
        <p:txBody>
          <a:bodyPr/>
          <a:lstStyle/>
          <a:p>
            <a:r>
              <a:rPr lang="en-US" dirty="0" smtClean="0"/>
              <a:t>Initial process of injury management</a:t>
            </a:r>
          </a:p>
          <a:p>
            <a:r>
              <a:rPr lang="en-US" dirty="0" smtClean="0"/>
              <a:t>Rendering first aid with a prepared protocol to follow.</a:t>
            </a:r>
          </a:p>
          <a:p>
            <a:r>
              <a:rPr lang="en-US" dirty="0" smtClean="0"/>
              <a:t>Generic enough to be effective regardless of the type of injury. </a:t>
            </a:r>
          </a:p>
          <a:p>
            <a:r>
              <a:rPr lang="en-US" dirty="0" smtClean="0"/>
              <a:t>Following a preplanned format, the first responder is assured of first evaluating all vital life functions and follow up with a step-by-step examination to determine any serious injuries that can have been sustained. Initial assessment is necessary to determine which injuries should be referred to medical personnel and which can be treated with simple first aid.</a:t>
            </a:r>
          </a:p>
          <a:p>
            <a:pPr marL="0" indent="0">
              <a:buNone/>
            </a:pPr>
            <a:endParaRPr lang="en-US" dirty="0" smtClean="0"/>
          </a:p>
        </p:txBody>
      </p:sp>
    </p:spTree>
    <p:extLst>
      <p:ext uri="{BB962C8B-B14F-4D97-AF65-F5344CB8AC3E}">
        <p14:creationId xmlns:p14="http://schemas.microsoft.com/office/powerpoint/2010/main" val="1271317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of the injured athlete : Initial check</a:t>
            </a:r>
            <a:endParaRPr lang="en-US" dirty="0"/>
          </a:p>
        </p:txBody>
      </p:sp>
      <p:sp>
        <p:nvSpPr>
          <p:cNvPr id="3" name="Content Placeholder 2"/>
          <p:cNvSpPr>
            <a:spLocks noGrp="1"/>
          </p:cNvSpPr>
          <p:nvPr>
            <p:ph idx="1"/>
          </p:nvPr>
        </p:nvSpPr>
        <p:spPr/>
        <p:txBody>
          <a:bodyPr/>
          <a:lstStyle/>
          <a:p>
            <a:r>
              <a:rPr lang="en-US" dirty="0" smtClean="0"/>
              <a:t>Two phases known as the initial check (primary survey) and the physical exam (secondary survey)</a:t>
            </a:r>
          </a:p>
          <a:p>
            <a:r>
              <a:rPr lang="en-US" dirty="0" smtClean="0"/>
              <a:t>Initial Check- to determine if the athletes life is in immediate jeopardy</a:t>
            </a:r>
          </a:p>
          <a:p>
            <a:pPr lvl="1"/>
            <a:r>
              <a:rPr lang="en-US" dirty="0" smtClean="0"/>
              <a:t>Responsiveness</a:t>
            </a:r>
          </a:p>
          <a:p>
            <a:pPr lvl="1"/>
            <a:r>
              <a:rPr lang="en-US" dirty="0" smtClean="0"/>
              <a:t>Airway</a:t>
            </a:r>
          </a:p>
          <a:p>
            <a:pPr lvl="1"/>
            <a:r>
              <a:rPr lang="en-US" dirty="0" smtClean="0"/>
              <a:t>Breathing</a:t>
            </a:r>
          </a:p>
          <a:p>
            <a:pPr lvl="1"/>
            <a:r>
              <a:rPr lang="en-US" dirty="0" smtClean="0"/>
              <a:t>Severe bleeding</a:t>
            </a:r>
          </a:p>
          <a:p>
            <a:pPr marL="0" indent="0">
              <a:buNone/>
            </a:pPr>
            <a:r>
              <a:rPr lang="en-US" dirty="0" smtClean="0"/>
              <a:t>Generally best not to move an athlete unless there is a good reason (like further risk of injury, or CPR necessary)</a:t>
            </a:r>
          </a:p>
          <a:p>
            <a:pPr marL="0" indent="0">
              <a:buNone/>
            </a:pPr>
            <a:endParaRPr lang="en-US" dirty="0"/>
          </a:p>
        </p:txBody>
      </p:sp>
    </p:spTree>
    <p:extLst>
      <p:ext uri="{BB962C8B-B14F-4D97-AF65-F5344CB8AC3E}">
        <p14:creationId xmlns:p14="http://schemas.microsoft.com/office/powerpoint/2010/main" val="12621456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check continued</a:t>
            </a:r>
            <a:endParaRPr lang="en-US" dirty="0"/>
          </a:p>
        </p:txBody>
      </p:sp>
      <p:sp>
        <p:nvSpPr>
          <p:cNvPr id="3" name="Content Placeholder 2"/>
          <p:cNvSpPr>
            <a:spLocks noGrp="1"/>
          </p:cNvSpPr>
          <p:nvPr>
            <p:ph idx="1"/>
          </p:nvPr>
        </p:nvSpPr>
        <p:spPr/>
        <p:txBody>
          <a:bodyPr/>
          <a:lstStyle/>
          <a:p>
            <a:r>
              <a:rPr lang="en-US" dirty="0" smtClean="0"/>
              <a:t>If no life-saving measures are necessary then secondary survey can be conducted</a:t>
            </a:r>
          </a:p>
          <a:p>
            <a:r>
              <a:rPr lang="en-US" dirty="0" smtClean="0"/>
              <a:t>Coaches should be careful NOT to diagnose injuries and only perform essential stabilization of bones/joints, stop severe bleeding, or provide appropriate first aid for obvious closed (sprains/strains) or open (cuts, abrasions) wounds. </a:t>
            </a:r>
          </a:p>
          <a:p>
            <a:r>
              <a:rPr lang="en-US" dirty="0" smtClean="0"/>
              <a:t>Remember the purpose of the initial check is to determine whether there is a life-threatening injury.  </a:t>
            </a:r>
            <a:endParaRPr lang="en-US" dirty="0"/>
          </a:p>
        </p:txBody>
      </p:sp>
    </p:spTree>
    <p:extLst>
      <p:ext uri="{BB962C8B-B14F-4D97-AF65-F5344CB8AC3E}">
        <p14:creationId xmlns:p14="http://schemas.microsoft.com/office/powerpoint/2010/main" val="1381210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responsiveness</a:t>
            </a:r>
            <a:endParaRPr lang="en-US" dirty="0"/>
          </a:p>
        </p:txBody>
      </p:sp>
      <p:sp>
        <p:nvSpPr>
          <p:cNvPr id="3" name="Content Placeholder 2"/>
          <p:cNvSpPr>
            <a:spLocks noGrp="1"/>
          </p:cNvSpPr>
          <p:nvPr>
            <p:ph idx="1"/>
          </p:nvPr>
        </p:nvSpPr>
        <p:spPr/>
        <p:txBody>
          <a:bodyPr/>
          <a:lstStyle/>
          <a:p>
            <a:r>
              <a:rPr lang="en-US" dirty="0" smtClean="0"/>
              <a:t>Before making any decisions about rendering care to an injured athlete, it is essential to determine responsiveness.  </a:t>
            </a:r>
          </a:p>
          <a:p>
            <a:r>
              <a:rPr lang="en-US" dirty="0" smtClean="0"/>
              <a:t>AVPU scale:</a:t>
            </a:r>
          </a:p>
          <a:p>
            <a:pPr lvl="1"/>
            <a:r>
              <a:rPr lang="en-US" dirty="0" smtClean="0"/>
              <a:t>A= alert and aware</a:t>
            </a:r>
          </a:p>
          <a:p>
            <a:pPr lvl="1"/>
            <a:r>
              <a:rPr lang="en-US" dirty="0" smtClean="0"/>
              <a:t>V= responds to verbal stimulus</a:t>
            </a:r>
          </a:p>
          <a:p>
            <a:pPr lvl="1"/>
            <a:r>
              <a:rPr lang="en-US" dirty="0" smtClean="0"/>
              <a:t>P= responds to painful stimulus</a:t>
            </a:r>
          </a:p>
          <a:p>
            <a:pPr lvl="1"/>
            <a:r>
              <a:rPr lang="en-US" dirty="0" smtClean="0"/>
              <a:t>U= unresponsive to any stimulus</a:t>
            </a:r>
          </a:p>
          <a:p>
            <a:pPr marL="0" indent="0">
              <a:buNone/>
            </a:pPr>
            <a:r>
              <a:rPr lang="en-US" dirty="0" smtClean="0"/>
              <a:t>When assessing alertness, note whether the athletes eyes are open, and further if he or she can accurately state the date, time and or location</a:t>
            </a:r>
            <a:endParaRPr lang="en-US" dirty="0"/>
          </a:p>
        </p:txBody>
      </p:sp>
    </p:spTree>
    <p:extLst>
      <p:ext uri="{BB962C8B-B14F-4D97-AF65-F5344CB8AC3E}">
        <p14:creationId xmlns:p14="http://schemas.microsoft.com/office/powerpoint/2010/main" val="2741659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Respiratory/Circulatory systems</a:t>
            </a:r>
            <a:endParaRPr lang="en-US" dirty="0"/>
          </a:p>
        </p:txBody>
      </p:sp>
      <p:sp>
        <p:nvSpPr>
          <p:cNvPr id="3" name="Content Placeholder 2"/>
          <p:cNvSpPr>
            <a:spLocks noGrp="1"/>
          </p:cNvSpPr>
          <p:nvPr>
            <p:ph idx="1"/>
          </p:nvPr>
        </p:nvSpPr>
        <p:spPr/>
        <p:txBody>
          <a:bodyPr/>
          <a:lstStyle/>
          <a:p>
            <a:r>
              <a:rPr lang="en-US" dirty="0" smtClean="0"/>
              <a:t>Assessment to the respiratory system s the first priority when rendering first aid to an injured athlete.  This portion of the initial check should require only a few seconds. If the athlete is obviously responsive, then it can be assumed that he or she is breathing, and that the heart is beating regularly</a:t>
            </a:r>
          </a:p>
          <a:p>
            <a:endParaRPr lang="en-US" dirty="0"/>
          </a:p>
          <a:p>
            <a:pPr marL="0" indent="0">
              <a:buNone/>
            </a:pPr>
            <a:r>
              <a:rPr lang="en-US" dirty="0" smtClean="0">
                <a:hlinkClick r:id="rId2"/>
              </a:rPr>
              <a:t>CPR- VIDEO</a:t>
            </a:r>
            <a:endParaRPr lang="en-US" dirty="0" smtClean="0"/>
          </a:p>
          <a:p>
            <a:pPr marL="0" indent="0">
              <a:buNone/>
            </a:pPr>
            <a:endParaRPr lang="en-US" dirty="0"/>
          </a:p>
          <a:p>
            <a:pPr marL="0" indent="0">
              <a:buNone/>
            </a:pPr>
            <a:r>
              <a:rPr lang="en-US" dirty="0" smtClean="0">
                <a:hlinkClick r:id="rId3"/>
              </a:rPr>
              <a:t>Real- life necessity </a:t>
            </a:r>
            <a:endParaRPr lang="en-US" dirty="0" smtClean="0"/>
          </a:p>
        </p:txBody>
      </p:sp>
    </p:spTree>
    <p:extLst>
      <p:ext uri="{BB962C8B-B14F-4D97-AF65-F5344CB8AC3E}">
        <p14:creationId xmlns:p14="http://schemas.microsoft.com/office/powerpoint/2010/main" val="13323720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Hemorrhage assessment</a:t>
            </a:r>
            <a:endParaRPr lang="en-US" dirty="0"/>
          </a:p>
        </p:txBody>
      </p:sp>
      <p:sp>
        <p:nvSpPr>
          <p:cNvPr id="3" name="Content Placeholder 2"/>
          <p:cNvSpPr>
            <a:spLocks noGrp="1"/>
          </p:cNvSpPr>
          <p:nvPr>
            <p:ph idx="1"/>
          </p:nvPr>
        </p:nvSpPr>
        <p:spPr/>
        <p:txBody>
          <a:bodyPr/>
          <a:lstStyle/>
          <a:p>
            <a:r>
              <a:rPr lang="en-US" dirty="0" smtClean="0"/>
              <a:t>Extensive external bleeding is extremely rare in an athletics setting.</a:t>
            </a:r>
          </a:p>
          <a:p>
            <a:r>
              <a:rPr lang="en-US" dirty="0" smtClean="0"/>
              <a:t>Most external bleeding is obvious and can be controlled by the appropriate first aid procedures (direct pressure, elevation, pressure points, pressure bandage)</a:t>
            </a:r>
          </a:p>
          <a:p>
            <a:r>
              <a:rPr lang="en-US" dirty="0" smtClean="0"/>
              <a:t>Universal precautions against </a:t>
            </a:r>
            <a:r>
              <a:rPr lang="en-US" dirty="0" err="1" smtClean="0"/>
              <a:t>bloodborne</a:t>
            </a:r>
            <a:r>
              <a:rPr lang="en-US" dirty="0" smtClean="0"/>
              <a:t> pathogens: GLOVES any time blood or bodily fluids are exposed.  </a:t>
            </a:r>
          </a:p>
          <a:p>
            <a:r>
              <a:rPr lang="en-US" dirty="0" smtClean="0"/>
              <a:t>Internal hemorrhaging is difficult if not impossible to detect during the initial survey.</a:t>
            </a:r>
          </a:p>
          <a:p>
            <a:r>
              <a:rPr lang="en-US" dirty="0" smtClean="0"/>
              <a:t>Hypovolemic shock (too little blood in the vascular system)</a:t>
            </a:r>
          </a:p>
          <a:p>
            <a:pPr lvl="1"/>
            <a:r>
              <a:rPr lang="en-US" dirty="0" smtClean="0"/>
              <a:t>Signs: </a:t>
            </a:r>
            <a:r>
              <a:rPr lang="en-US" b="1" dirty="0" smtClean="0"/>
              <a:t>rapid weak pulse, rapid shallow breathing</a:t>
            </a:r>
            <a:r>
              <a:rPr lang="en-US" dirty="0" smtClean="0"/>
              <a:t>, change in color of the skin, blue lips/nails</a:t>
            </a:r>
            <a:endParaRPr lang="en-US" dirty="0"/>
          </a:p>
        </p:txBody>
      </p:sp>
    </p:spTree>
    <p:extLst>
      <p:ext uri="{BB962C8B-B14F-4D97-AF65-F5344CB8AC3E}">
        <p14:creationId xmlns:p14="http://schemas.microsoft.com/office/powerpoint/2010/main" val="1302947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r>
              <a:rPr lang="en-US" dirty="0" smtClean="0"/>
              <a:t>A basketball player falls to the </a:t>
            </a:r>
            <a:r>
              <a:rPr lang="en-US" dirty="0"/>
              <a:t>f</a:t>
            </a:r>
            <a:r>
              <a:rPr lang="en-US" dirty="0" smtClean="0"/>
              <a:t>loor immediately after attempting to get a rebound. You see the incident and notice that the athlete grabbed her ankle and was in obvious pain.  What would you do?</a:t>
            </a:r>
          </a:p>
          <a:p>
            <a:r>
              <a:rPr lang="en-US" dirty="0" smtClean="0"/>
              <a:t>Perform a very quick initial check (not life-threatening) breathing/alert</a:t>
            </a:r>
          </a:p>
          <a:p>
            <a:r>
              <a:rPr lang="en-US" dirty="0" smtClean="0"/>
              <a:t>Visually assess the ankle to determine if there are obvious fractures or open wounds</a:t>
            </a:r>
          </a:p>
          <a:p>
            <a:r>
              <a:rPr lang="en-US" dirty="0" smtClean="0"/>
              <a:t>Assuming there are no serious injuries, apply ice and compression as well as elevation of the injured ankle.</a:t>
            </a:r>
          </a:p>
          <a:p>
            <a:endParaRPr lang="en-US" dirty="0"/>
          </a:p>
          <a:p>
            <a:r>
              <a:rPr lang="en-US" dirty="0" smtClean="0"/>
              <a:t>This process should take no more than a few minutes. </a:t>
            </a:r>
          </a:p>
          <a:p>
            <a:endParaRPr lang="en-US" dirty="0"/>
          </a:p>
        </p:txBody>
      </p:sp>
    </p:spTree>
    <p:extLst>
      <p:ext uri="{BB962C8B-B14F-4D97-AF65-F5344CB8AC3E}">
        <p14:creationId xmlns:p14="http://schemas.microsoft.com/office/powerpoint/2010/main" val="101664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of the injured Athlete: Physical exam</a:t>
            </a:r>
            <a:endParaRPr lang="en-US" dirty="0"/>
          </a:p>
        </p:txBody>
      </p:sp>
      <p:sp>
        <p:nvSpPr>
          <p:cNvPr id="3" name="Content Placeholder 2"/>
          <p:cNvSpPr>
            <a:spLocks noGrp="1"/>
          </p:cNvSpPr>
          <p:nvPr>
            <p:ph idx="1"/>
          </p:nvPr>
        </p:nvSpPr>
        <p:spPr/>
        <p:txBody>
          <a:bodyPr/>
          <a:lstStyle/>
          <a:p>
            <a:r>
              <a:rPr lang="en-US" dirty="0" smtClean="0"/>
              <a:t>Includes specific components that enable the coach/AT to collect as much information about the injury as possible under the circumstances.  The essential parts of the survey are as follows:</a:t>
            </a:r>
          </a:p>
          <a:p>
            <a:r>
              <a:rPr lang="en-US" dirty="0" smtClean="0"/>
              <a:t>History: mechanism of injury- athlete and onlookers </a:t>
            </a:r>
          </a:p>
          <a:p>
            <a:r>
              <a:rPr lang="en-US" dirty="0" smtClean="0"/>
              <a:t>Observation: obvious signs and/or symptoms related to the injury.</a:t>
            </a:r>
          </a:p>
          <a:p>
            <a:r>
              <a:rPr lang="en-US" dirty="0" smtClean="0"/>
              <a:t>Palpation: feel the injured area to collect more information.</a:t>
            </a:r>
          </a:p>
          <a:p>
            <a:endParaRPr lang="en-US" dirty="0"/>
          </a:p>
          <a:p>
            <a:r>
              <a:rPr lang="en-US" dirty="0" smtClean="0"/>
              <a:t>Purpose of the physical exam is to note signs and symptoms related to the injury. Monitor for changes of breathing and circulation, signs of shock.</a:t>
            </a:r>
            <a:endParaRPr lang="en-US" dirty="0"/>
          </a:p>
        </p:txBody>
      </p:sp>
    </p:spTree>
    <p:extLst>
      <p:ext uri="{BB962C8B-B14F-4D97-AF65-F5344CB8AC3E}">
        <p14:creationId xmlns:p14="http://schemas.microsoft.com/office/powerpoint/2010/main" val="13057164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what are you looking for?</a:t>
            </a:r>
            <a:endParaRPr lang="en-US" dirty="0"/>
          </a:p>
        </p:txBody>
      </p:sp>
      <p:sp>
        <p:nvSpPr>
          <p:cNvPr id="3" name="Content Placeholder 2"/>
          <p:cNvSpPr>
            <a:spLocks noGrp="1"/>
          </p:cNvSpPr>
          <p:nvPr>
            <p:ph idx="1"/>
          </p:nvPr>
        </p:nvSpPr>
        <p:spPr/>
        <p:txBody>
          <a:bodyPr/>
          <a:lstStyle/>
          <a:p>
            <a:r>
              <a:rPr lang="en-US" dirty="0" smtClean="0"/>
              <a:t>Bleeding</a:t>
            </a:r>
          </a:p>
          <a:p>
            <a:r>
              <a:rPr lang="en-US" dirty="0" smtClean="0"/>
              <a:t>Swelling</a:t>
            </a:r>
          </a:p>
          <a:p>
            <a:r>
              <a:rPr lang="en-US" dirty="0" smtClean="0"/>
              <a:t>Discoloration</a:t>
            </a:r>
          </a:p>
          <a:p>
            <a:r>
              <a:rPr lang="en-US" dirty="0" smtClean="0"/>
              <a:t>Deformity</a:t>
            </a:r>
          </a:p>
          <a:p>
            <a:r>
              <a:rPr lang="en-US" dirty="0" smtClean="0"/>
              <a:t>Headaches</a:t>
            </a:r>
          </a:p>
          <a:p>
            <a:r>
              <a:rPr lang="en-US" dirty="0" smtClean="0"/>
              <a:t>Nausea</a:t>
            </a:r>
          </a:p>
          <a:p>
            <a:r>
              <a:rPr lang="en-US" dirty="0" smtClean="0"/>
              <a:t>Pain</a:t>
            </a:r>
          </a:p>
          <a:p>
            <a:r>
              <a:rPr lang="en-US" dirty="0" smtClean="0"/>
              <a:t>Point tenderness</a:t>
            </a:r>
          </a:p>
          <a:p>
            <a:r>
              <a:rPr lang="en-US" dirty="0" smtClean="0"/>
              <a:t>Odd behavior or actions</a:t>
            </a:r>
            <a:endParaRPr lang="en-US" dirty="0"/>
          </a:p>
        </p:txBody>
      </p:sp>
    </p:spTree>
    <p:extLst>
      <p:ext uri="{BB962C8B-B14F-4D97-AF65-F5344CB8AC3E}">
        <p14:creationId xmlns:p14="http://schemas.microsoft.com/office/powerpoint/2010/main" val="889864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Concepts</a:t>
            </a:r>
            <a:endParaRPr lang="en-US" dirty="0"/>
          </a:p>
        </p:txBody>
      </p:sp>
      <p:sp>
        <p:nvSpPr>
          <p:cNvPr id="3" name="Content Placeholder 2"/>
          <p:cNvSpPr>
            <a:spLocks noGrp="1"/>
          </p:cNvSpPr>
          <p:nvPr>
            <p:ph idx="1"/>
          </p:nvPr>
        </p:nvSpPr>
        <p:spPr>
          <a:xfrm>
            <a:off x="685800" y="2194560"/>
            <a:ext cx="10820400" cy="4419996"/>
          </a:xfrm>
        </p:spPr>
        <p:txBody>
          <a:bodyPr>
            <a:normAutofit/>
          </a:bodyPr>
          <a:lstStyle/>
          <a:p>
            <a:r>
              <a:rPr lang="en-US" dirty="0" smtClean="0"/>
              <a:t>Athletic personnel (Coaches, Ads, Athletic Trainers) have a LEGAL	 DUTY to develop and implement an Emergency Action Plan (EAP)</a:t>
            </a:r>
          </a:p>
          <a:p>
            <a:r>
              <a:rPr lang="en-US" dirty="0" smtClean="0"/>
              <a:t>This plan is in conjunction with the emergency medical services (paramedics)</a:t>
            </a:r>
          </a:p>
          <a:p>
            <a:r>
              <a:rPr lang="en-US" dirty="0" smtClean="0"/>
              <a:t>Must incorporate an educational component that includes periodic rehearsal to be sure it is effective.  (drills)</a:t>
            </a:r>
          </a:p>
          <a:p>
            <a:r>
              <a:rPr lang="en-US" dirty="0" smtClean="0"/>
              <a:t>Emergency equipment inventory, communications, transportation must all be considered. </a:t>
            </a:r>
          </a:p>
          <a:p>
            <a:r>
              <a:rPr lang="en-US" dirty="0" smtClean="0"/>
              <a:t>Must extend beyond the traditional game day and practice (off season, weight room, summer camps)</a:t>
            </a:r>
          </a:p>
          <a:p>
            <a:r>
              <a:rPr lang="en-US" dirty="0" smtClean="0"/>
              <a:t>Also include plans for potential issues of an injured fan, sideline participant, or official.</a:t>
            </a:r>
            <a:endParaRPr lang="en-US" dirty="0"/>
          </a:p>
        </p:txBody>
      </p:sp>
    </p:spTree>
    <p:extLst>
      <p:ext uri="{BB962C8B-B14F-4D97-AF65-F5344CB8AC3E}">
        <p14:creationId xmlns:p14="http://schemas.microsoft.com/office/powerpoint/2010/main" val="15945497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history</a:t>
            </a:r>
            <a:endParaRPr lang="en-US" dirty="0"/>
          </a:p>
        </p:txBody>
      </p:sp>
      <p:sp>
        <p:nvSpPr>
          <p:cNvPr id="3" name="Content Placeholder 2"/>
          <p:cNvSpPr>
            <a:spLocks noGrp="1"/>
          </p:cNvSpPr>
          <p:nvPr>
            <p:ph idx="1"/>
          </p:nvPr>
        </p:nvSpPr>
        <p:spPr>
          <a:xfrm>
            <a:off x="685800" y="2194560"/>
            <a:ext cx="11099800" cy="4485640"/>
          </a:xfrm>
        </p:spPr>
        <p:txBody>
          <a:bodyPr>
            <a:normAutofit/>
          </a:bodyPr>
          <a:lstStyle/>
          <a:p>
            <a:pPr hangingPunct="0"/>
            <a:r>
              <a:rPr lang="en-US" dirty="0" smtClean="0"/>
              <a:t>1. Collecting </a:t>
            </a:r>
            <a:r>
              <a:rPr lang="en-US" dirty="0"/>
              <a:t>a history is considered the third part of victim assessment. </a:t>
            </a:r>
          </a:p>
          <a:p>
            <a:pPr hangingPunct="0"/>
            <a:r>
              <a:rPr lang="en-US" dirty="0"/>
              <a:t>2. Collect information from bystanders: teammates or coaches, if an athlete is unresponsive. </a:t>
            </a:r>
          </a:p>
          <a:p>
            <a:pPr hangingPunct="0"/>
            <a:r>
              <a:rPr lang="en-US" dirty="0"/>
              <a:t>a. Stabilize head and neck if there are questions about spinal cord injuries. </a:t>
            </a:r>
          </a:p>
          <a:p>
            <a:pPr hangingPunct="0"/>
            <a:r>
              <a:rPr lang="en-US" dirty="0"/>
              <a:t>b. Prioritize basic life support.</a:t>
            </a:r>
          </a:p>
          <a:p>
            <a:pPr hangingPunct="0"/>
            <a:r>
              <a:rPr lang="en-US" dirty="0" smtClean="0"/>
              <a:t>3</a:t>
            </a:r>
            <a:r>
              <a:rPr lang="en-US" dirty="0"/>
              <a:t>. With a conscious athlete the process begins with arrival on the scene.</a:t>
            </a:r>
          </a:p>
          <a:p>
            <a:pPr hangingPunct="0"/>
            <a:r>
              <a:rPr lang="en-US" dirty="0"/>
              <a:t>a. The purpose of taking a history is to collect information to identify the areas of the body that were injured and the severity of the injuries, as well as the mechanism(s) of injury. </a:t>
            </a:r>
          </a:p>
          <a:p>
            <a:pPr hangingPunct="0"/>
            <a:r>
              <a:rPr lang="en-US" dirty="0"/>
              <a:t>b. Taking a history involves verbal discussion with either the athlete and/or onlookers.</a:t>
            </a:r>
          </a:p>
          <a:p>
            <a:endParaRPr lang="en-US" dirty="0"/>
          </a:p>
        </p:txBody>
      </p:sp>
    </p:spTree>
    <p:extLst>
      <p:ext uri="{BB962C8B-B14F-4D97-AF65-F5344CB8AC3E}">
        <p14:creationId xmlns:p14="http://schemas.microsoft.com/office/powerpoint/2010/main" val="7010696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23720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History Continued</a:t>
            </a:r>
            <a:endParaRPr lang="en-US" dirty="0"/>
          </a:p>
        </p:txBody>
      </p:sp>
      <p:sp>
        <p:nvSpPr>
          <p:cNvPr id="3" name="Content Placeholder 2"/>
          <p:cNvSpPr>
            <a:spLocks noGrp="1"/>
          </p:cNvSpPr>
          <p:nvPr>
            <p:ph idx="1"/>
          </p:nvPr>
        </p:nvSpPr>
        <p:spPr>
          <a:xfrm>
            <a:off x="685800" y="2194560"/>
            <a:ext cx="11176000" cy="4409440"/>
          </a:xfrm>
        </p:spPr>
        <p:txBody>
          <a:bodyPr>
            <a:normAutofit fontScale="92500" lnSpcReduction="10000"/>
          </a:bodyPr>
          <a:lstStyle/>
          <a:p>
            <a:pPr hangingPunct="0"/>
            <a:r>
              <a:rPr lang="en-US" dirty="0"/>
              <a:t>4. Questions should be simple and brief, and if possible, require yes or no answers. When asking questions, use easy-to-understand terms and avoid leading the athlete to the preferred answer.</a:t>
            </a:r>
          </a:p>
          <a:p>
            <a:pPr hangingPunct="0"/>
            <a:r>
              <a:rPr lang="en-US" dirty="0"/>
              <a:t>5. Coach should maintain his or her composure.</a:t>
            </a:r>
          </a:p>
          <a:p>
            <a:pPr hangingPunct="0"/>
            <a:r>
              <a:rPr lang="en-US" dirty="0"/>
              <a:t>6. Ask the athlete to explain what happened, if he or she heard any strange sounds during the injury, and if he or she feels any abnormality. Ask about the athlete’s perceptions of the injury, and if there is any pain, ask where it hurts. </a:t>
            </a:r>
          </a:p>
          <a:p>
            <a:pPr hangingPunct="0"/>
            <a:r>
              <a:rPr lang="en-US" dirty="0"/>
              <a:t>7. Inquire about any previous injury to the involved area(s).</a:t>
            </a:r>
          </a:p>
          <a:p>
            <a:pPr hangingPunct="0"/>
            <a:r>
              <a:rPr lang="en-US" dirty="0"/>
              <a:t>8. History should always be passed on to the medical personnel who evaluate the athlete later.</a:t>
            </a:r>
          </a:p>
          <a:p>
            <a:pPr hangingPunct="0"/>
            <a:r>
              <a:rPr lang="en-US" dirty="0"/>
              <a:t>9. In some cases, the nature of a medical emergency is difficult to ascertain, which can happen when an athlete has </a:t>
            </a:r>
            <a:r>
              <a:rPr lang="en-US" b="1" dirty="0"/>
              <a:t>exercise-induced asthma</a:t>
            </a:r>
            <a:r>
              <a:rPr lang="en-US" dirty="0"/>
              <a:t>, diabetes, epilepsy, or a head injury. Questions should seek relevant responses such as whether the athlete is taking any medication for a metabolic or other chronic condition.</a:t>
            </a:r>
          </a:p>
          <a:p>
            <a:endParaRPr lang="en-US" dirty="0"/>
          </a:p>
        </p:txBody>
      </p:sp>
    </p:spTree>
    <p:extLst>
      <p:ext uri="{BB962C8B-B14F-4D97-AF65-F5344CB8AC3E}">
        <p14:creationId xmlns:p14="http://schemas.microsoft.com/office/powerpoint/2010/main" val="6072535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Observation/Palpation</a:t>
            </a:r>
            <a:endParaRPr lang="en-US" dirty="0"/>
          </a:p>
        </p:txBody>
      </p:sp>
      <p:sp>
        <p:nvSpPr>
          <p:cNvPr id="3" name="Content Placeholder 2"/>
          <p:cNvSpPr>
            <a:spLocks noGrp="1"/>
          </p:cNvSpPr>
          <p:nvPr>
            <p:ph idx="1"/>
          </p:nvPr>
        </p:nvSpPr>
        <p:spPr>
          <a:xfrm>
            <a:off x="685800" y="2194560"/>
            <a:ext cx="11049000" cy="4663440"/>
          </a:xfrm>
        </p:spPr>
        <p:txBody>
          <a:bodyPr/>
          <a:lstStyle/>
          <a:p>
            <a:pPr hangingPunct="0"/>
            <a:r>
              <a:rPr lang="en-US" dirty="0"/>
              <a:t>1. Observation should begin before reaching the injured athlete. Note the athlete’s body position and behavior. Witnessing the injury can provide some idea of the mechanism of injury.</a:t>
            </a:r>
          </a:p>
          <a:p>
            <a:pPr hangingPunct="0"/>
            <a:r>
              <a:rPr lang="en-US" dirty="0"/>
              <a:t>2. With a responsive athlete, ask him or her to point to the site(s) of injury.</a:t>
            </a:r>
          </a:p>
          <a:p>
            <a:pPr hangingPunct="0"/>
            <a:r>
              <a:rPr lang="en-US" dirty="0"/>
              <a:t>3. </a:t>
            </a:r>
            <a:r>
              <a:rPr lang="en-US" b="1" dirty="0"/>
              <a:t>Signs</a:t>
            </a:r>
            <a:r>
              <a:rPr lang="en-US" dirty="0"/>
              <a:t> involve objective findings such as bleeding, discoloration, and deformity. </a:t>
            </a:r>
          </a:p>
          <a:p>
            <a:pPr hangingPunct="0"/>
            <a:r>
              <a:rPr lang="en-US" dirty="0"/>
              <a:t>4. </a:t>
            </a:r>
            <a:r>
              <a:rPr lang="en-US" b="1" dirty="0"/>
              <a:t>Symptoms</a:t>
            </a:r>
            <a:r>
              <a:rPr lang="en-US" dirty="0"/>
              <a:t> are subjective and may not be as reliable as signs. Symptoms include nausea, pain, and </a:t>
            </a:r>
            <a:r>
              <a:rPr lang="en-US" b="1" dirty="0"/>
              <a:t>point tenderness</a:t>
            </a:r>
            <a:r>
              <a:rPr lang="en-US" dirty="0"/>
              <a:t>.</a:t>
            </a:r>
          </a:p>
          <a:p>
            <a:endParaRPr lang="en-US" dirty="0"/>
          </a:p>
        </p:txBody>
      </p:sp>
    </p:spTree>
    <p:extLst>
      <p:ext uri="{BB962C8B-B14F-4D97-AF65-F5344CB8AC3E}">
        <p14:creationId xmlns:p14="http://schemas.microsoft.com/office/powerpoint/2010/main" val="5256351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 and palpation</a:t>
            </a:r>
            <a:endParaRPr lang="en-US" dirty="0"/>
          </a:p>
        </p:txBody>
      </p:sp>
      <p:sp>
        <p:nvSpPr>
          <p:cNvPr id="3" name="Content Placeholder 2"/>
          <p:cNvSpPr>
            <a:spLocks noGrp="1"/>
          </p:cNvSpPr>
          <p:nvPr>
            <p:ph idx="1"/>
          </p:nvPr>
        </p:nvSpPr>
        <p:spPr>
          <a:xfrm>
            <a:off x="685800" y="2194560"/>
            <a:ext cx="10998200" cy="4155440"/>
          </a:xfrm>
        </p:spPr>
        <p:txBody>
          <a:bodyPr/>
          <a:lstStyle/>
          <a:p>
            <a:pPr hangingPunct="0"/>
            <a:r>
              <a:rPr lang="en-US" dirty="0"/>
              <a:t>5. </a:t>
            </a:r>
            <a:r>
              <a:rPr lang="en-US" b="1" dirty="0"/>
              <a:t>Palpation </a:t>
            </a:r>
            <a:r>
              <a:rPr lang="en-US" dirty="0"/>
              <a:t>is</a:t>
            </a:r>
            <a:r>
              <a:rPr lang="en-US" b="1" dirty="0"/>
              <a:t> </a:t>
            </a:r>
            <a:r>
              <a:rPr lang="en-US" dirty="0"/>
              <a:t>the act of feeling with the hands for the purpose of determining the consistency of the part beneath.</a:t>
            </a:r>
          </a:p>
          <a:p>
            <a:pPr hangingPunct="0"/>
            <a:r>
              <a:rPr lang="en-US" dirty="0"/>
              <a:t>a. Notice any irregularities.	</a:t>
            </a:r>
          </a:p>
          <a:p>
            <a:pPr hangingPunct="0"/>
            <a:r>
              <a:rPr lang="en-US" dirty="0"/>
              <a:t>b. With practice many injury related problems become easily detected. </a:t>
            </a:r>
          </a:p>
          <a:p>
            <a:pPr hangingPunct="0"/>
            <a:r>
              <a:rPr lang="en-US" dirty="0"/>
              <a:t>c. When touching an injured athlete it is important to avoid aggravation of injuries.  Begin away from the affected area and move towards. </a:t>
            </a:r>
          </a:p>
          <a:p>
            <a:pPr hangingPunct="0"/>
            <a:r>
              <a:rPr lang="en-US" dirty="0"/>
              <a:t>d. Always compare bilaterally after removing clothing and equipment as necessary.</a:t>
            </a:r>
          </a:p>
        </p:txBody>
      </p:sp>
    </p:spTree>
    <p:extLst>
      <p:ext uri="{BB962C8B-B14F-4D97-AF65-F5344CB8AC3E}">
        <p14:creationId xmlns:p14="http://schemas.microsoft.com/office/powerpoint/2010/main" val="956747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shock</a:t>
            </a:r>
            <a:endParaRPr lang="en-US" dirty="0"/>
          </a:p>
        </p:txBody>
      </p:sp>
      <p:sp>
        <p:nvSpPr>
          <p:cNvPr id="3" name="Content Placeholder 2"/>
          <p:cNvSpPr>
            <a:spLocks noGrp="1"/>
          </p:cNvSpPr>
          <p:nvPr>
            <p:ph idx="1"/>
          </p:nvPr>
        </p:nvSpPr>
        <p:spPr/>
        <p:txBody>
          <a:bodyPr/>
          <a:lstStyle/>
          <a:p>
            <a:pPr hangingPunct="0"/>
            <a:r>
              <a:rPr lang="en-US" dirty="0"/>
              <a:t>1. Shock is an acute, life-threatening condition in which the body fails to maintain adequate circulation to vital organs. Shock can result from severe hemorrhage, heart failure (cardiogenic), dilated blood vessels (neurogenic), and psychogenic responses (fainting).</a:t>
            </a:r>
          </a:p>
          <a:p>
            <a:pPr hangingPunct="0"/>
            <a:r>
              <a:rPr lang="en-US" dirty="0"/>
              <a:t>2. Signs and symptoms include any combination of profuse sweating; cool, clammy-feeling skin; dilated pupils; elevated pulse and respiration; irritable behavior; extreme thirst; and nausea and/or vomiting.</a:t>
            </a:r>
          </a:p>
          <a:p>
            <a:pPr hangingPunct="0"/>
            <a:r>
              <a:rPr lang="en-US" dirty="0"/>
              <a:t>3. Treatment includes having the athlete lying down (supine) with legs elevated about 8 to 12 inches. Cover the athlete with a blanket, monitor vital signs, and if a spinal injury is suspected, do not move the person.</a:t>
            </a:r>
          </a:p>
          <a:p>
            <a:endParaRPr lang="en-US" dirty="0"/>
          </a:p>
        </p:txBody>
      </p:sp>
    </p:spTree>
    <p:extLst>
      <p:ext uri="{BB962C8B-B14F-4D97-AF65-F5344CB8AC3E}">
        <p14:creationId xmlns:p14="http://schemas.microsoft.com/office/powerpoint/2010/main" val="6770251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Removal from field/court</a:t>
            </a:r>
            <a:endParaRPr lang="en-US" dirty="0"/>
          </a:p>
        </p:txBody>
      </p:sp>
      <p:sp>
        <p:nvSpPr>
          <p:cNvPr id="3" name="Content Placeholder 2"/>
          <p:cNvSpPr>
            <a:spLocks noGrp="1"/>
          </p:cNvSpPr>
          <p:nvPr>
            <p:ph idx="1"/>
          </p:nvPr>
        </p:nvSpPr>
        <p:spPr>
          <a:xfrm>
            <a:off x="685800" y="2194560"/>
            <a:ext cx="10820400" cy="4663440"/>
          </a:xfrm>
        </p:spPr>
        <p:txBody>
          <a:bodyPr>
            <a:normAutofit/>
          </a:bodyPr>
          <a:lstStyle/>
          <a:p>
            <a:pPr hangingPunct="0"/>
            <a:r>
              <a:rPr lang="en-US" dirty="0"/>
              <a:t>1. During the examination, note significant findings for later recall. The entire process should be completed in a matter of a few minutes, then appropriate first aid should be initiated.</a:t>
            </a:r>
          </a:p>
          <a:p>
            <a:pPr hangingPunct="0"/>
            <a:r>
              <a:rPr lang="en-US" dirty="0"/>
              <a:t>2. If the athlete is conscious and has no obvious injuries that preclude walking, he or she may leave the field under his or her own power (with assistance</a:t>
            </a:r>
            <a:r>
              <a:rPr lang="en-US" dirty="0" smtClean="0"/>
              <a:t>).</a:t>
            </a:r>
            <a:endParaRPr lang="en-US" dirty="0"/>
          </a:p>
          <a:p>
            <a:pPr hangingPunct="0"/>
            <a:r>
              <a:rPr lang="en-US" dirty="0"/>
              <a:t>3. If lower-extremity injury is present, use some form of passive transport system such as a stretcher, spine board, or two-person carry</a:t>
            </a:r>
            <a:r>
              <a:rPr lang="en-US" dirty="0" smtClean="0"/>
              <a:t>.</a:t>
            </a:r>
          </a:p>
          <a:p>
            <a:pPr hangingPunct="0"/>
            <a:r>
              <a:rPr lang="en-US" dirty="0"/>
              <a:t>4. If the athlete is unconscious or may have a neck injury, stay with the athlete, monitor vital signs, treat for shock, and summon EMS. Unless the athlete is likely to be injured further, there is </a:t>
            </a:r>
            <a:r>
              <a:rPr lang="en-US" i="1" dirty="0"/>
              <a:t>no justification</a:t>
            </a:r>
            <a:r>
              <a:rPr lang="en-US" dirty="0"/>
              <a:t> for moving him or her prior to the arrival of EMS personnel.</a:t>
            </a:r>
          </a:p>
          <a:p>
            <a:pPr hangingPunct="0"/>
            <a:endParaRPr lang="en-US" dirty="0"/>
          </a:p>
        </p:txBody>
      </p:sp>
    </p:spTree>
    <p:extLst>
      <p:ext uri="{BB962C8B-B14F-4D97-AF65-F5344CB8AC3E}">
        <p14:creationId xmlns:p14="http://schemas.microsoft.com/office/powerpoint/2010/main" val="10791144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to play?</a:t>
            </a:r>
            <a:endParaRPr lang="en-US" dirty="0"/>
          </a:p>
        </p:txBody>
      </p:sp>
      <p:sp>
        <p:nvSpPr>
          <p:cNvPr id="3" name="Content Placeholder 2"/>
          <p:cNvSpPr>
            <a:spLocks noGrp="1"/>
          </p:cNvSpPr>
          <p:nvPr>
            <p:ph idx="1"/>
          </p:nvPr>
        </p:nvSpPr>
        <p:spPr/>
        <p:txBody>
          <a:bodyPr/>
          <a:lstStyle/>
          <a:p>
            <a:pPr hangingPunct="0"/>
            <a:r>
              <a:rPr lang="en-US" dirty="0"/>
              <a:t>A. “Should this athlete be allowed to return to play?” is a question a coach should ask if qualified medical professionals are not present.  In the case of a fracture or neck injury it is easily answered. </a:t>
            </a:r>
          </a:p>
          <a:p>
            <a:pPr hangingPunct="0"/>
            <a:r>
              <a:rPr lang="en-US" dirty="0"/>
              <a:t>1. The ethical dilemma when the athlete’s best medical interests conflict with the performance expectations. </a:t>
            </a:r>
          </a:p>
          <a:p>
            <a:pPr hangingPunct="0"/>
            <a:r>
              <a:rPr lang="en-US" dirty="0"/>
              <a:t>2. The coach should understand the legal liability as it relates to negligent treatment of a suspected injury.</a:t>
            </a:r>
          </a:p>
          <a:p>
            <a:endParaRPr lang="en-US" dirty="0"/>
          </a:p>
        </p:txBody>
      </p:sp>
    </p:spTree>
    <p:extLst>
      <p:ext uri="{BB962C8B-B14F-4D97-AF65-F5344CB8AC3E}">
        <p14:creationId xmlns:p14="http://schemas.microsoft.com/office/powerpoint/2010/main" val="14135640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to Play?</a:t>
            </a:r>
            <a:endParaRPr lang="en-US" dirty="0"/>
          </a:p>
        </p:txBody>
      </p:sp>
      <p:sp>
        <p:nvSpPr>
          <p:cNvPr id="3" name="Content Placeholder 2"/>
          <p:cNvSpPr>
            <a:spLocks noGrp="1"/>
          </p:cNvSpPr>
          <p:nvPr>
            <p:ph idx="1"/>
          </p:nvPr>
        </p:nvSpPr>
        <p:spPr/>
        <p:txBody>
          <a:bodyPr/>
          <a:lstStyle/>
          <a:p>
            <a:r>
              <a:rPr lang="en-US" sz="2800" dirty="0"/>
              <a:t>B. Any athlete who leaves a practice or game with a neurologic injury should </a:t>
            </a:r>
            <a:r>
              <a:rPr lang="en-US" sz="2800" i="1" dirty="0"/>
              <a:t>not</a:t>
            </a:r>
            <a:r>
              <a:rPr lang="en-US" sz="2800" dirty="0"/>
              <a:t> be allowed to return until evaluated by a trained medical professional, even in cases referred to as “getting one’s bell rung.” Athletes suffering from heat-related problems should also be removed from participation and cleared for return only by a medical professional.</a:t>
            </a:r>
          </a:p>
          <a:p>
            <a:endParaRPr lang="en-US" dirty="0"/>
          </a:p>
        </p:txBody>
      </p:sp>
    </p:spTree>
    <p:extLst>
      <p:ext uri="{BB962C8B-B14F-4D97-AF65-F5344CB8AC3E}">
        <p14:creationId xmlns:p14="http://schemas.microsoft.com/office/powerpoint/2010/main" val="11479361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to Play?</a:t>
            </a:r>
            <a:endParaRPr lang="en-US" dirty="0"/>
          </a:p>
        </p:txBody>
      </p:sp>
      <p:sp>
        <p:nvSpPr>
          <p:cNvPr id="3" name="Content Placeholder 2"/>
          <p:cNvSpPr>
            <a:spLocks noGrp="1"/>
          </p:cNvSpPr>
          <p:nvPr>
            <p:ph idx="1"/>
          </p:nvPr>
        </p:nvSpPr>
        <p:spPr/>
        <p:txBody>
          <a:bodyPr/>
          <a:lstStyle/>
          <a:p>
            <a:pPr hangingPunct="0"/>
            <a:r>
              <a:rPr lang="en-US" dirty="0"/>
              <a:t>C. Injuries to the musculoskeletal system such as joint injuries, muscle strains, and contusions are often the most difficult return decisions.</a:t>
            </a:r>
          </a:p>
          <a:p>
            <a:pPr hangingPunct="0"/>
            <a:r>
              <a:rPr lang="en-US" dirty="0"/>
              <a:t>1. Loss of function disqualifies return and requires medical referral.</a:t>
            </a:r>
          </a:p>
          <a:p>
            <a:pPr hangingPunct="0"/>
            <a:r>
              <a:rPr lang="en-US" dirty="0"/>
              <a:t>a. Lower extremity – verified by hopping up and down on one leg or running a figure eight. </a:t>
            </a:r>
          </a:p>
          <a:p>
            <a:pPr hangingPunct="0"/>
            <a:r>
              <a:rPr lang="en-US" dirty="0"/>
              <a:t>b. Upper extremity – ask athlete to scratch his upper back to determine range of motion and ask to perform a push-up. </a:t>
            </a:r>
          </a:p>
          <a:p>
            <a:pPr hangingPunct="0"/>
            <a:r>
              <a:rPr lang="en-US" dirty="0"/>
              <a:t>c. Return clearance from a physician as necessary.</a:t>
            </a:r>
          </a:p>
        </p:txBody>
      </p:sp>
    </p:spTree>
    <p:extLst>
      <p:ext uri="{BB962C8B-B14F-4D97-AF65-F5344CB8AC3E}">
        <p14:creationId xmlns:p14="http://schemas.microsoft.com/office/powerpoint/2010/main" val="1070851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3" name="Content Placeholder 2"/>
          <p:cNvSpPr>
            <a:spLocks noGrp="1"/>
          </p:cNvSpPr>
          <p:nvPr>
            <p:ph idx="1"/>
          </p:nvPr>
        </p:nvSpPr>
        <p:spPr/>
        <p:txBody>
          <a:bodyPr>
            <a:normAutofit/>
          </a:bodyPr>
          <a:lstStyle/>
          <a:p>
            <a:r>
              <a:rPr lang="en-US" sz="3600" dirty="0" smtClean="0"/>
              <a:t>EAP’s are blue prints for handling emergencies that should be easily understood and clearly establish accountability for the management of emergencies. </a:t>
            </a:r>
            <a:endParaRPr lang="en-US" sz="3600" dirty="0"/>
          </a:p>
        </p:txBody>
      </p:sp>
    </p:spTree>
    <p:extLst>
      <p:ext uri="{BB962C8B-B14F-4D97-AF65-F5344CB8AC3E}">
        <p14:creationId xmlns:p14="http://schemas.microsoft.com/office/powerpoint/2010/main" val="5948987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Coach’s limitation</a:t>
            </a:r>
            <a:endParaRPr lang="en-US" dirty="0"/>
          </a:p>
        </p:txBody>
      </p:sp>
      <p:sp>
        <p:nvSpPr>
          <p:cNvPr id="3" name="Content Placeholder 2"/>
          <p:cNvSpPr>
            <a:spLocks noGrp="1"/>
          </p:cNvSpPr>
          <p:nvPr>
            <p:ph idx="1"/>
          </p:nvPr>
        </p:nvSpPr>
        <p:spPr/>
        <p:txBody>
          <a:bodyPr/>
          <a:lstStyle/>
          <a:p>
            <a:pPr hangingPunct="0"/>
            <a:r>
              <a:rPr lang="en-US" dirty="0"/>
              <a:t>VII. The Coach’s Limitations</a:t>
            </a:r>
          </a:p>
          <a:p>
            <a:pPr hangingPunct="0"/>
            <a:r>
              <a:rPr lang="en-US" dirty="0"/>
              <a:t>A. In the absence of a BOC-certified athletic trainer or state-licensed athletic trainer, medical doctor, or other designated health care professional, the coach is responsible for initial management of injuries. The coach must not overstep his or her bounds regarding training in first aid, experience, and expertise.</a:t>
            </a:r>
          </a:p>
          <a:p>
            <a:pPr hangingPunct="0"/>
            <a:r>
              <a:rPr lang="en-US" dirty="0"/>
              <a:t>1. </a:t>
            </a:r>
            <a:r>
              <a:rPr lang="en-US" i="1" dirty="0"/>
              <a:t>Coaches should not perform any procedure that is clearly in the domain of a medical doctor, certified athletic trainer, or other allied health professional.</a:t>
            </a:r>
            <a:endParaRPr lang="en-US" dirty="0"/>
          </a:p>
        </p:txBody>
      </p:sp>
    </p:spTree>
    <p:extLst>
      <p:ext uri="{BB962C8B-B14F-4D97-AF65-F5344CB8AC3E}">
        <p14:creationId xmlns:p14="http://schemas.microsoft.com/office/powerpoint/2010/main" val="5645462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a:t>
            </a:r>
            <a:endParaRPr lang="en-US" dirty="0"/>
          </a:p>
        </p:txBody>
      </p:sp>
      <p:sp>
        <p:nvSpPr>
          <p:cNvPr id="3" name="Content Placeholder 2"/>
          <p:cNvSpPr>
            <a:spLocks noGrp="1"/>
          </p:cNvSpPr>
          <p:nvPr>
            <p:ph idx="1"/>
          </p:nvPr>
        </p:nvSpPr>
        <p:spPr/>
        <p:txBody>
          <a:bodyPr/>
          <a:lstStyle/>
          <a:p>
            <a:r>
              <a:rPr lang="en-US" dirty="0" smtClean="0"/>
              <a:t>Page 115</a:t>
            </a:r>
          </a:p>
          <a:p>
            <a:r>
              <a:rPr lang="en-US" sz="2800" dirty="0" smtClean="0"/>
              <a:t>You are coaching junior varsity football, specifically the linebackers, when suddenly someone yells across the field that a player is hurt on the other end of the practice field.  When you arrive on the scene of the injury, the athlete is lying face down on the field and not moving.  What should your initial actions be in this situation?</a:t>
            </a:r>
          </a:p>
          <a:p>
            <a:endParaRPr lang="en-US" dirty="0"/>
          </a:p>
          <a:p>
            <a:endParaRPr lang="en-US" dirty="0"/>
          </a:p>
        </p:txBody>
      </p:sp>
    </p:spTree>
    <p:extLst>
      <p:ext uri="{BB962C8B-B14F-4D97-AF65-F5344CB8AC3E}">
        <p14:creationId xmlns:p14="http://schemas.microsoft.com/office/powerpoint/2010/main" val="8908705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 </a:t>
            </a:r>
            <a:endParaRPr lang="en-US" dirty="0"/>
          </a:p>
        </p:txBody>
      </p:sp>
      <p:sp>
        <p:nvSpPr>
          <p:cNvPr id="3" name="Content Placeholder 2"/>
          <p:cNvSpPr>
            <a:spLocks noGrp="1"/>
          </p:cNvSpPr>
          <p:nvPr>
            <p:ph idx="1"/>
          </p:nvPr>
        </p:nvSpPr>
        <p:spPr>
          <a:xfrm>
            <a:off x="685799" y="1689904"/>
            <a:ext cx="11224549" cy="5168096"/>
          </a:xfrm>
        </p:spPr>
        <p:txBody>
          <a:bodyPr>
            <a:normAutofit fontScale="92500"/>
          </a:bodyPr>
          <a:lstStyle/>
          <a:p>
            <a:pPr marL="457200" indent="-457200">
              <a:buAutoNum type="arabicPeriod"/>
            </a:pPr>
            <a:r>
              <a:rPr lang="en-US" dirty="0" smtClean="0"/>
              <a:t>You </a:t>
            </a:r>
            <a:r>
              <a:rPr lang="en-US" dirty="0"/>
              <a:t>have been hired by an institution that does not currently have an emergency action plan (EAP) and asks you to put one in place. What are your first steps?</a:t>
            </a:r>
          </a:p>
          <a:p>
            <a:pPr marL="457200" indent="-457200">
              <a:buAutoNum type="arabicPeriod"/>
            </a:pPr>
            <a:r>
              <a:rPr lang="en-US" dirty="0"/>
              <a:t>You coach a youth league team and one of your players injures their knee. They need assistance off the field. What is your return to play decision?</a:t>
            </a:r>
            <a:r>
              <a:rPr lang="en-US" dirty="0"/>
              <a:t> </a:t>
            </a:r>
            <a:endParaRPr lang="en-US" dirty="0" smtClean="0"/>
          </a:p>
          <a:p>
            <a:pPr marL="457200" indent="-457200">
              <a:buAutoNum type="arabicPeriod"/>
            </a:pPr>
            <a:r>
              <a:rPr lang="en-US" dirty="0"/>
              <a:t>At the game a spectator falls in front of you. What do you do?</a:t>
            </a:r>
            <a:r>
              <a:rPr lang="en-US" dirty="0"/>
              <a:t> </a:t>
            </a:r>
            <a:endParaRPr lang="en-US" dirty="0" smtClean="0"/>
          </a:p>
          <a:p>
            <a:pPr marL="457200" indent="-457200">
              <a:buFont typeface="Arial" panose="020B0604020202020204" pitchFamily="34" charset="0"/>
              <a:buAutoNum type="arabicPeriod"/>
            </a:pPr>
            <a:r>
              <a:rPr lang="en-US" dirty="0"/>
              <a:t>At an away game an athlete suffers an injury to his/her head. Describe your process of initial care.</a:t>
            </a:r>
          </a:p>
          <a:p>
            <a:pPr marL="457200" indent="-457200">
              <a:buFont typeface="Arial" panose="020B0604020202020204" pitchFamily="34" charset="0"/>
              <a:buAutoNum type="arabicPeriod"/>
            </a:pPr>
            <a:r>
              <a:rPr lang="en-US" dirty="0" smtClean="0"/>
              <a:t>Describe </a:t>
            </a:r>
            <a:r>
              <a:rPr lang="en-US" dirty="0"/>
              <a:t>your actions when a new EMS company is hired to cover your football game.  </a:t>
            </a:r>
            <a:endParaRPr lang="en-US" dirty="0" smtClean="0"/>
          </a:p>
          <a:p>
            <a:pPr marL="457200" indent="-457200">
              <a:buFont typeface="Arial" panose="020B0604020202020204" pitchFamily="34" charset="0"/>
              <a:buAutoNum type="arabicPeriod"/>
            </a:pPr>
            <a:r>
              <a:rPr lang="en-US" dirty="0" smtClean="0"/>
              <a:t>You </a:t>
            </a:r>
            <a:r>
              <a:rPr lang="en-US" dirty="0"/>
              <a:t>are the athletic trainer at the high school level and while at JV girls' volleyball practice an athlete runs into the practice gym screaming for you to go render first aid to an injured player on the varsity team that is playing next door in an adjacent gym. You run into the gym and note that a player is lying on the floor under the net, not moving and appears to be unconscious. What do you do next?</a:t>
            </a:r>
          </a:p>
          <a:p>
            <a:pPr marL="0" indent="0">
              <a:buNone/>
            </a:pPr>
            <a:r>
              <a:rPr lang="en-US" dirty="0"/>
              <a:t> </a:t>
            </a:r>
          </a:p>
          <a:p>
            <a:pPr marL="457200" indent="-457200">
              <a:buAutoNum type="arabicPeriod"/>
            </a:pPr>
            <a:endParaRPr lang="en-US" dirty="0"/>
          </a:p>
          <a:p>
            <a:endParaRPr lang="en-US" dirty="0"/>
          </a:p>
        </p:txBody>
      </p:sp>
    </p:spTree>
    <p:extLst>
      <p:ext uri="{BB962C8B-B14F-4D97-AF65-F5344CB8AC3E}">
        <p14:creationId xmlns:p14="http://schemas.microsoft.com/office/powerpoint/2010/main" val="681498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components of the </a:t>
            </a:r>
            <a:r>
              <a:rPr lang="en-US" dirty="0" err="1" smtClean="0"/>
              <a:t>eap</a:t>
            </a:r>
            <a:r>
              <a:rPr lang="en-US" dirty="0" smtClean="0"/>
              <a:t> (athletics)</a:t>
            </a:r>
            <a:endParaRPr lang="en-US" dirty="0"/>
          </a:p>
        </p:txBody>
      </p:sp>
      <p:sp>
        <p:nvSpPr>
          <p:cNvPr id="3" name="Content Placeholder 2"/>
          <p:cNvSpPr>
            <a:spLocks noGrp="1"/>
          </p:cNvSpPr>
          <p:nvPr>
            <p:ph idx="1"/>
          </p:nvPr>
        </p:nvSpPr>
        <p:spPr/>
        <p:txBody>
          <a:bodyPr>
            <a:normAutofit/>
          </a:bodyPr>
          <a:lstStyle/>
          <a:p>
            <a:r>
              <a:rPr lang="en-US" sz="2400" dirty="0" smtClean="0"/>
              <a:t>Identifies the personnel (emergency team) Coaches, sports medicine team, officials, Admin should be trained in AED use, CPR, first aid, and universal precautions. </a:t>
            </a:r>
          </a:p>
          <a:p>
            <a:r>
              <a:rPr lang="en-US" sz="2400" dirty="0" smtClean="0"/>
              <a:t>Specify the equipment available and the location of the equipment.</a:t>
            </a:r>
          </a:p>
          <a:p>
            <a:r>
              <a:rPr lang="en-US" sz="2400" dirty="0" smtClean="0"/>
              <a:t>EMS should be present, if not, then all staff members should know how to contact EMS, and how to direct them to the location of the injury.</a:t>
            </a:r>
          </a:p>
          <a:p>
            <a:r>
              <a:rPr lang="en-US" sz="2400" dirty="0" smtClean="0"/>
              <a:t>Each venue must be considered (addresses, access to playing facilities, equipment availability and location)</a:t>
            </a:r>
          </a:p>
          <a:p>
            <a:endParaRPr lang="en-US" dirty="0"/>
          </a:p>
        </p:txBody>
      </p:sp>
    </p:spTree>
    <p:extLst>
      <p:ext uri="{BB962C8B-B14F-4D97-AF65-F5344CB8AC3E}">
        <p14:creationId xmlns:p14="http://schemas.microsoft.com/office/powerpoint/2010/main" val="1392376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components of the </a:t>
            </a:r>
            <a:r>
              <a:rPr lang="en-US" dirty="0" err="1"/>
              <a:t>eap</a:t>
            </a:r>
            <a:r>
              <a:rPr lang="en-US" dirty="0"/>
              <a:t> (athletics</a:t>
            </a:r>
            <a:r>
              <a:rPr lang="en-US" dirty="0" smtClean="0"/>
              <a:t>) </a:t>
            </a:r>
            <a:endParaRPr lang="en-US" dirty="0"/>
          </a:p>
        </p:txBody>
      </p:sp>
      <p:sp>
        <p:nvSpPr>
          <p:cNvPr id="3" name="Content Placeholder 2"/>
          <p:cNvSpPr>
            <a:spLocks noGrp="1"/>
          </p:cNvSpPr>
          <p:nvPr>
            <p:ph idx="1"/>
          </p:nvPr>
        </p:nvSpPr>
        <p:spPr/>
        <p:txBody>
          <a:bodyPr/>
          <a:lstStyle/>
          <a:p>
            <a:r>
              <a:rPr lang="en-US" sz="2400" dirty="0"/>
              <a:t>Knowledge of the emergency care facilities to which the injured will be taken. </a:t>
            </a:r>
          </a:p>
          <a:p>
            <a:r>
              <a:rPr lang="en-US" sz="2400" dirty="0"/>
              <a:t>Specify the necessary documentation supporting the injury (actions taken, insurance information, cause of injury)</a:t>
            </a:r>
          </a:p>
          <a:p>
            <a:r>
              <a:rPr lang="en-US" sz="2400" dirty="0"/>
              <a:t>Reviewed and rehearsed yearly (more frequently if necessary)</a:t>
            </a:r>
          </a:p>
          <a:p>
            <a:r>
              <a:rPr lang="en-US" sz="2400" dirty="0"/>
              <a:t>Viewed (and available) by administration, legal counsel of organization </a:t>
            </a:r>
          </a:p>
          <a:p>
            <a:pPr marL="0" indent="0">
              <a:buNone/>
            </a:pPr>
            <a:endParaRPr lang="en-US" dirty="0"/>
          </a:p>
        </p:txBody>
      </p:sp>
    </p:spTree>
    <p:extLst>
      <p:ext uri="{BB962C8B-B14F-4D97-AF65-F5344CB8AC3E}">
        <p14:creationId xmlns:p14="http://schemas.microsoft.com/office/powerpoint/2010/main" val="1389938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team</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Athletic Trainers, Coaches, AD are responsible for four main functions of the EAP:</a:t>
            </a:r>
          </a:p>
          <a:p>
            <a:pPr marL="457200" indent="-457200">
              <a:buFont typeface="+mj-lt"/>
              <a:buAutoNum type="arabicPeriod"/>
            </a:pPr>
            <a:r>
              <a:rPr lang="en-US" sz="2400" dirty="0" smtClean="0"/>
              <a:t>Immediate care of the athlete</a:t>
            </a:r>
          </a:p>
          <a:p>
            <a:pPr marL="457200" indent="-457200">
              <a:buFont typeface="+mj-lt"/>
              <a:buAutoNum type="arabicPeriod"/>
            </a:pPr>
            <a:r>
              <a:rPr lang="en-US" sz="2400" dirty="0" smtClean="0"/>
              <a:t>Equipment retrieval</a:t>
            </a:r>
          </a:p>
          <a:p>
            <a:pPr marL="457200" indent="-457200">
              <a:buFont typeface="+mj-lt"/>
              <a:buAutoNum type="arabicPeriod"/>
            </a:pPr>
            <a:r>
              <a:rPr lang="en-US" sz="2400" dirty="0" smtClean="0"/>
              <a:t>Activation of EMS</a:t>
            </a:r>
          </a:p>
          <a:p>
            <a:pPr marL="457200" indent="-457200">
              <a:buFont typeface="+mj-lt"/>
              <a:buAutoNum type="arabicPeriod"/>
            </a:pPr>
            <a:r>
              <a:rPr lang="en-US" sz="2400" dirty="0" smtClean="0"/>
              <a:t>Signaling the EMS to the field if they are already present or directing the EMS to the scene of the injury. </a:t>
            </a:r>
            <a:endParaRPr lang="en-US" sz="2400" dirty="0"/>
          </a:p>
        </p:txBody>
      </p:sp>
    </p:spTree>
    <p:extLst>
      <p:ext uri="{BB962C8B-B14F-4D97-AF65-F5344CB8AC3E}">
        <p14:creationId xmlns:p14="http://schemas.microsoft.com/office/powerpoint/2010/main" val="2087812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a:t>
            </a:r>
            <a:endParaRPr lang="en-US" dirty="0"/>
          </a:p>
        </p:txBody>
      </p:sp>
      <p:sp>
        <p:nvSpPr>
          <p:cNvPr id="3" name="Content Placeholder 2"/>
          <p:cNvSpPr>
            <a:spLocks noGrp="1"/>
          </p:cNvSpPr>
          <p:nvPr>
            <p:ph idx="1"/>
          </p:nvPr>
        </p:nvSpPr>
        <p:spPr/>
        <p:txBody>
          <a:bodyPr>
            <a:normAutofit/>
          </a:bodyPr>
          <a:lstStyle/>
          <a:p>
            <a:r>
              <a:rPr lang="en-US" sz="2400" dirty="0" smtClean="0"/>
              <a:t>No scheduled athletic activity should occur without approval and knowledge by admin</a:t>
            </a:r>
          </a:p>
          <a:p>
            <a:r>
              <a:rPr lang="en-US" sz="2400" dirty="0" smtClean="0"/>
              <a:t>Post the specific EAP at each venue</a:t>
            </a:r>
          </a:p>
          <a:p>
            <a:r>
              <a:rPr lang="en-US" sz="2400" dirty="0" smtClean="0"/>
              <a:t>Establish an efficient communication system to activate the on-site emergency team members. </a:t>
            </a:r>
          </a:p>
          <a:p>
            <a:r>
              <a:rPr lang="en-US" sz="2400" dirty="0" smtClean="0"/>
              <a:t>Establish an efficient communication system to activate and assist OFF SITE EMS</a:t>
            </a:r>
          </a:p>
        </p:txBody>
      </p:sp>
    </p:spTree>
    <p:extLst>
      <p:ext uri="{BB962C8B-B14F-4D97-AF65-F5344CB8AC3E}">
        <p14:creationId xmlns:p14="http://schemas.microsoft.com/office/powerpoint/2010/main" val="1734455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 continued</a:t>
            </a:r>
            <a:endParaRPr lang="en-US" dirty="0"/>
          </a:p>
        </p:txBody>
      </p:sp>
      <p:sp>
        <p:nvSpPr>
          <p:cNvPr id="3" name="Content Placeholder 2"/>
          <p:cNvSpPr>
            <a:spLocks noGrp="1"/>
          </p:cNvSpPr>
          <p:nvPr>
            <p:ph idx="1"/>
          </p:nvPr>
        </p:nvSpPr>
        <p:spPr/>
        <p:txBody>
          <a:bodyPr/>
          <a:lstStyle/>
          <a:p>
            <a:r>
              <a:rPr lang="en-US" sz="2400" dirty="0"/>
              <a:t>Post the specific locations of all emergency equipment and assign team members responsibility for specific equipment retrieval </a:t>
            </a:r>
          </a:p>
          <a:p>
            <a:r>
              <a:rPr lang="en-US" sz="2400" dirty="0"/>
              <a:t>Know locations of AED and CPR equipment to allow for immediate retrieval. (1-3 minutes)</a:t>
            </a:r>
          </a:p>
          <a:p>
            <a:r>
              <a:rPr lang="en-US" sz="2400" dirty="0"/>
              <a:t>Train Emergency team members in proper use of equipment.</a:t>
            </a:r>
          </a:p>
          <a:p>
            <a:r>
              <a:rPr lang="en-US" sz="2400" dirty="0"/>
              <a:t>Determine the role for each emergency team member in regards to the evaluation and care of the injured party. </a:t>
            </a:r>
          </a:p>
          <a:p>
            <a:endParaRPr lang="en-US" dirty="0"/>
          </a:p>
        </p:txBody>
      </p:sp>
    </p:spTree>
    <p:extLst>
      <p:ext uri="{BB962C8B-B14F-4D97-AF65-F5344CB8AC3E}">
        <p14:creationId xmlns:p14="http://schemas.microsoft.com/office/powerpoint/2010/main" val="2034937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care training</a:t>
            </a:r>
            <a:endParaRPr lang="en-US" dirty="0"/>
          </a:p>
        </p:txBody>
      </p:sp>
      <p:sp>
        <p:nvSpPr>
          <p:cNvPr id="3" name="Content Placeholder 2"/>
          <p:cNvSpPr>
            <a:spLocks noGrp="1"/>
          </p:cNvSpPr>
          <p:nvPr>
            <p:ph idx="1"/>
          </p:nvPr>
        </p:nvSpPr>
        <p:spPr/>
        <p:txBody>
          <a:bodyPr/>
          <a:lstStyle/>
          <a:p>
            <a:r>
              <a:rPr lang="en-US" dirty="0" smtClean="0"/>
              <a:t>All personnel involved in sport programs must be trained in:</a:t>
            </a:r>
          </a:p>
          <a:p>
            <a:pPr lvl="1"/>
            <a:r>
              <a:rPr lang="en-US" dirty="0" smtClean="0"/>
              <a:t>First aid</a:t>
            </a:r>
          </a:p>
          <a:p>
            <a:pPr lvl="1"/>
            <a:r>
              <a:rPr lang="en-US" dirty="0" smtClean="0"/>
              <a:t>CPR</a:t>
            </a:r>
          </a:p>
          <a:p>
            <a:pPr lvl="1"/>
            <a:r>
              <a:rPr lang="en-US" dirty="0" smtClean="0"/>
              <a:t>AED</a:t>
            </a:r>
          </a:p>
          <a:p>
            <a:pPr lvl="1"/>
            <a:endParaRPr lang="en-US" dirty="0"/>
          </a:p>
          <a:p>
            <a:r>
              <a:rPr lang="en-US" dirty="0" smtClean="0"/>
              <a:t>Many organizations provide training</a:t>
            </a:r>
          </a:p>
          <a:p>
            <a:pPr lvl="1"/>
            <a:r>
              <a:rPr lang="en-US" dirty="0" smtClean="0"/>
              <a:t>National Safety Council</a:t>
            </a:r>
          </a:p>
          <a:p>
            <a:pPr lvl="1"/>
            <a:r>
              <a:rPr lang="en-US" dirty="0" smtClean="0"/>
              <a:t>American Heart Association</a:t>
            </a:r>
          </a:p>
          <a:p>
            <a:pPr lvl="1"/>
            <a:r>
              <a:rPr lang="en-US" dirty="0" smtClean="0"/>
              <a:t>Red Cross</a:t>
            </a:r>
          </a:p>
          <a:p>
            <a:pPr lvl="1"/>
            <a:r>
              <a:rPr lang="en-US" dirty="0" smtClean="0"/>
              <a:t>Emergency Care and Safety Institute</a:t>
            </a:r>
            <a:endParaRPr lang="en-US" dirty="0"/>
          </a:p>
        </p:txBody>
      </p:sp>
    </p:spTree>
    <p:extLst>
      <p:ext uri="{BB962C8B-B14F-4D97-AF65-F5344CB8AC3E}">
        <p14:creationId xmlns:p14="http://schemas.microsoft.com/office/powerpoint/2010/main" val="1392410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1217</TotalTime>
  <Words>2484</Words>
  <Application>Microsoft Macintosh PowerPoint</Application>
  <PresentationFormat>Widescreen</PresentationFormat>
  <Paragraphs>179</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Century Gothic</vt:lpstr>
      <vt:lpstr>Arial</vt:lpstr>
      <vt:lpstr>Vapor Trail</vt:lpstr>
      <vt:lpstr>Chapter 7  </vt:lpstr>
      <vt:lpstr>Major Concepts</vt:lpstr>
      <vt:lpstr>Intro</vt:lpstr>
      <vt:lpstr>Key components of the eap (athletics)</vt:lpstr>
      <vt:lpstr>Key components of the eap (athletics) </vt:lpstr>
      <vt:lpstr>Emergency team</vt:lpstr>
      <vt:lpstr>Best practices</vt:lpstr>
      <vt:lpstr>Best Practices continued</vt:lpstr>
      <vt:lpstr>Emergency care training</vt:lpstr>
      <vt:lpstr>Injury evaluation procedures</vt:lpstr>
      <vt:lpstr>Evaluation Process</vt:lpstr>
      <vt:lpstr>Assessment of the injured athlete : Initial check</vt:lpstr>
      <vt:lpstr>Initial check continued</vt:lpstr>
      <vt:lpstr>Determining responsiveness</vt:lpstr>
      <vt:lpstr>Respiratory/Circulatory systems</vt:lpstr>
      <vt:lpstr>Hemorrhage assessment</vt:lpstr>
      <vt:lpstr>Scenario</vt:lpstr>
      <vt:lpstr>Assessment of the injured Athlete: Physical exam</vt:lpstr>
      <vt:lpstr>Assessment: what are you looking for?</vt:lpstr>
      <vt:lpstr>Medical history</vt:lpstr>
      <vt:lpstr>PowerPoint Presentation</vt:lpstr>
      <vt:lpstr>Medical History Continued</vt:lpstr>
      <vt:lpstr>Observation/Palpation</vt:lpstr>
      <vt:lpstr>Observation and palpation</vt:lpstr>
      <vt:lpstr>shock</vt:lpstr>
      <vt:lpstr>Removal from field/court</vt:lpstr>
      <vt:lpstr>Return to play?</vt:lpstr>
      <vt:lpstr>Return to Play?</vt:lpstr>
      <vt:lpstr>Return to Play?</vt:lpstr>
      <vt:lpstr>Coach’s limitation</vt:lpstr>
      <vt:lpstr>What if?</vt:lpstr>
      <vt:lpstr>Scenarios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dc:title>
  <dc:creator>Microsoft Office User</dc:creator>
  <cp:lastModifiedBy>Microsoft Office User</cp:lastModifiedBy>
  <cp:revision>18</cp:revision>
  <dcterms:created xsi:type="dcterms:W3CDTF">2017-10-25T18:36:59Z</dcterms:created>
  <dcterms:modified xsi:type="dcterms:W3CDTF">2017-10-31T17:29:28Z</dcterms:modified>
</cp:coreProperties>
</file>